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8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30" r:id="rId68"/>
    <p:sldId id="331" r:id="rId69"/>
    <p:sldId id="320" r:id="rId70"/>
    <p:sldId id="321" r:id="rId71"/>
    <p:sldId id="322" r:id="rId72"/>
    <p:sldId id="323" r:id="rId73"/>
    <p:sldId id="324" r:id="rId74"/>
    <p:sldId id="325" r:id="rId75"/>
    <p:sldId id="326" r:id="rId76"/>
    <p:sldId id="327" r:id="rId77"/>
    <p:sldId id="328" r:id="rId78"/>
    <p:sldId id="329" r:id="rId79"/>
  </p:sldIdLst>
  <p:sldSz cx="6858000" cy="9144000" type="screen4x3"/>
  <p:notesSz cx="7099300" cy="10234613"/>
  <p:embeddedFontLst>
    <p:embeddedFont>
      <p:font typeface="Corbel" panose="020B0503020204020204" pitchFamily="34"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000000"/>
          </p15:clr>
        </p15:guide>
        <p15:guide id="2" pos="216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660" y="9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4.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3.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font" Target="fonts/font1.fntdata"/><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4987" cy="511175"/>
          </a:xfrm>
          <a:prstGeom prst="rect">
            <a:avLst/>
          </a:prstGeom>
          <a:noFill/>
          <a:ln>
            <a:noFill/>
          </a:ln>
        </p:spPr>
        <p:txBody>
          <a:bodyPr spcFirstLastPara="1" wrap="square" lIns="92625" tIns="46300" rIns="92625" bIns="463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22725" y="0"/>
            <a:ext cx="3074987" cy="511175"/>
          </a:xfrm>
          <a:prstGeom prst="rect">
            <a:avLst/>
          </a:prstGeom>
          <a:noFill/>
          <a:ln>
            <a:noFill/>
          </a:ln>
        </p:spPr>
        <p:txBody>
          <a:bodyPr spcFirstLastPara="1" wrap="square" lIns="92625" tIns="46300" rIns="92625" bIns="46300" anchor="t" anchorCtr="0">
            <a:noAutofit/>
          </a:bodyPr>
          <a:lstStyle>
            <a:lvl1pPr marR="0" lvl="0" algn="r" rtl="0">
              <a:lnSpc>
                <a:spcPct val="100000"/>
              </a:lnSpc>
              <a:spcBef>
                <a:spcPts val="0"/>
              </a:spcBef>
              <a:spcAft>
                <a:spcPts val="0"/>
              </a:spcAft>
              <a:buSzPts val="1400"/>
              <a:buNone/>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9612" y="4859337"/>
            <a:ext cx="5680075" cy="4606925"/>
          </a:xfrm>
          <a:prstGeom prst="rect">
            <a:avLst/>
          </a:prstGeom>
          <a:noFill/>
          <a:ln>
            <a:noFill/>
          </a:ln>
        </p:spPr>
        <p:txBody>
          <a:bodyPr spcFirstLastPara="1" wrap="square" lIns="92625" tIns="46300" rIns="92625" bIns="463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721850"/>
            <a:ext cx="3074987" cy="511175"/>
          </a:xfrm>
          <a:prstGeom prst="rect">
            <a:avLst/>
          </a:prstGeom>
          <a:noFill/>
          <a:ln>
            <a:noFill/>
          </a:ln>
        </p:spPr>
        <p:txBody>
          <a:bodyPr spcFirstLastPara="1" wrap="square" lIns="92625" tIns="46300" rIns="92625" bIns="463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22725" y="9721850"/>
            <a:ext cx="3074987" cy="511175"/>
          </a:xfrm>
          <a:prstGeom prst="rect">
            <a:avLst/>
          </a:prstGeom>
          <a:noFill/>
          <a:ln>
            <a:noFill/>
          </a:ln>
        </p:spPr>
        <p:txBody>
          <a:bodyPr spcFirstLastPara="1" wrap="square" lIns="92625" tIns="46300" rIns="92625" bIns="463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‹Nº›</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236" name="Google Shape;236;p1: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7: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306" name="Google Shape;306;p7: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8: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314" name="Google Shape;314;p8: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9: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322" name="Google Shape;322;p9: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0: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330" name="Google Shape;330;p10: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1: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338" name="Google Shape;338;p11: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2: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346" name="Google Shape;346;p12: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3: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354" name="Google Shape;354;p13: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4: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362" name="Google Shape;362;p14: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5: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370" name="Google Shape;370;p15: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6: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378" name="Google Shape;378;p16: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d7fea0b0f8_0_0:notes"/>
          <p:cNvSpPr txBox="1">
            <a:spLocks noGrp="1"/>
          </p:cNvSpPr>
          <p:nvPr>
            <p:ph type="body" idx="1"/>
          </p:nvPr>
        </p:nvSpPr>
        <p:spPr>
          <a:xfrm>
            <a:off x="709613" y="4860925"/>
            <a:ext cx="5680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g3d7fea0b0f8_0_0:notes"/>
          <p:cNvSpPr>
            <a:spLocks noGrp="1" noRot="1" noChangeAspect="1"/>
          </p:cNvSpPr>
          <p:nvPr>
            <p:ph type="sldImg" idx="2"/>
          </p:nvPr>
        </p:nvSpPr>
        <p:spPr>
          <a:xfrm>
            <a:off x="2111375" y="768350"/>
            <a:ext cx="2876700" cy="3837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7: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386" name="Google Shape;386;p17: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8: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394" name="Google Shape;394;p18: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9: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401" name="Google Shape;401;p19: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0: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409" name="Google Shape;409;p20: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416" name="Google Shape;416;p21: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2: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424" name="Google Shape;424;p22: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3: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431" name="Google Shape;431;p23: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4: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439" name="Google Shape;439;p24: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5: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447" name="Google Shape;447;p25: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6: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454" name="Google Shape;454;p26: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d7fea0b0f8_0_86:notes"/>
          <p:cNvSpPr txBox="1">
            <a:spLocks noGrp="1"/>
          </p:cNvSpPr>
          <p:nvPr>
            <p:ph type="body" idx="1"/>
          </p:nvPr>
        </p:nvSpPr>
        <p:spPr>
          <a:xfrm>
            <a:off x="709613" y="4860925"/>
            <a:ext cx="5680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g3d7fea0b0f8_0_86:notes"/>
          <p:cNvSpPr>
            <a:spLocks noGrp="1" noRot="1" noChangeAspect="1"/>
          </p:cNvSpPr>
          <p:nvPr>
            <p:ph type="sldImg" idx="2"/>
          </p:nvPr>
        </p:nvSpPr>
        <p:spPr>
          <a:xfrm>
            <a:off x="2111375" y="768350"/>
            <a:ext cx="2876700" cy="3837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7: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462" name="Google Shape;462;p27: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8: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469" name="Google Shape;469;p28: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9: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477" name="Google Shape;477;p29: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0: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484" name="Google Shape;484;p30: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1: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492" name="Google Shape;492;p31: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2: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500" name="Google Shape;500;p32: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3: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509" name="Google Shape;509;p33: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4: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517" name="Google Shape;517;p34: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5: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525" name="Google Shape;525;p35: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6: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532" name="Google Shape;532;p36: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d7fea0b0f8_0_172:notes"/>
          <p:cNvSpPr txBox="1">
            <a:spLocks noGrp="1"/>
          </p:cNvSpPr>
          <p:nvPr>
            <p:ph type="body" idx="1"/>
          </p:nvPr>
        </p:nvSpPr>
        <p:spPr>
          <a:xfrm>
            <a:off x="709613" y="4860925"/>
            <a:ext cx="5680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g3d7fea0b0f8_0_172:notes"/>
          <p:cNvSpPr>
            <a:spLocks noGrp="1" noRot="1" noChangeAspect="1"/>
          </p:cNvSpPr>
          <p:nvPr>
            <p:ph type="sldImg" idx="2"/>
          </p:nvPr>
        </p:nvSpPr>
        <p:spPr>
          <a:xfrm>
            <a:off x="2111375" y="768350"/>
            <a:ext cx="2876700" cy="3837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7: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541" name="Google Shape;541;p37: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8: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549" name="Google Shape;549;p38: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9: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556" name="Google Shape;556;p39: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0: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564" name="Google Shape;564;p40: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1: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572" name="Google Shape;572;p41: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2: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579" name="Google Shape;579;p42: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43: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587" name="Google Shape;587;p43: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44: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595" name="Google Shape;595;p44: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5: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603" name="Google Shape;603;p45: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6: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611" name="Google Shape;611;p46: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267" name="Google Shape;267;p2: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7: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619" name="Google Shape;619;p47: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48: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626" name="Google Shape;626;p48: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49: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634" name="Google Shape;634;p49: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50: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642" name="Google Shape;642;p50: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51: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649" name="Google Shape;649;p51: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52: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657" name="Google Shape;657;p52: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53: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665" name="Google Shape;665;p53: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4: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673" name="Google Shape;673;p54:notes"/>
          <p:cNvSpPr>
            <a:spLocks noGrp="1" noRot="1" noChangeAspect="1"/>
          </p:cNvSpPr>
          <p:nvPr>
            <p:ph type="sldImg" idx="2"/>
          </p:nvPr>
        </p:nvSpPr>
        <p:spPr>
          <a:xfrm>
            <a:off x="2111375" y="768350"/>
            <a:ext cx="287655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55: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680" name="Google Shape;680;p55:notes"/>
          <p:cNvSpPr>
            <a:spLocks noGrp="1" noRot="1" noChangeAspect="1"/>
          </p:cNvSpPr>
          <p:nvPr>
            <p:ph type="sldImg" idx="2"/>
          </p:nvPr>
        </p:nvSpPr>
        <p:spPr>
          <a:xfrm>
            <a:off x="2111375" y="768350"/>
            <a:ext cx="287655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56: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687" name="Google Shape;687;p56:notes"/>
          <p:cNvSpPr>
            <a:spLocks noGrp="1" noRot="1" noChangeAspect="1"/>
          </p:cNvSpPr>
          <p:nvPr>
            <p:ph type="sldImg" idx="2"/>
          </p:nvPr>
        </p:nvSpPr>
        <p:spPr>
          <a:xfrm>
            <a:off x="2111375" y="768350"/>
            <a:ext cx="287655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275" name="Google Shape;275;p3: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57: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694" name="Google Shape;694;p57:notes"/>
          <p:cNvSpPr>
            <a:spLocks noGrp="1" noRot="1" noChangeAspect="1"/>
          </p:cNvSpPr>
          <p:nvPr>
            <p:ph type="sldImg" idx="2"/>
          </p:nvPr>
        </p:nvSpPr>
        <p:spPr>
          <a:xfrm>
            <a:off x="2111375" y="768350"/>
            <a:ext cx="287655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58: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701" name="Google Shape;701;p58:notes"/>
          <p:cNvSpPr>
            <a:spLocks noGrp="1" noRot="1" noChangeAspect="1"/>
          </p:cNvSpPr>
          <p:nvPr>
            <p:ph type="sldImg" idx="2"/>
          </p:nvPr>
        </p:nvSpPr>
        <p:spPr>
          <a:xfrm>
            <a:off x="2111375" y="768350"/>
            <a:ext cx="287655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59: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708" name="Google Shape;708;p59:notes"/>
          <p:cNvSpPr>
            <a:spLocks noGrp="1" noRot="1" noChangeAspect="1"/>
          </p:cNvSpPr>
          <p:nvPr>
            <p:ph type="sldImg" idx="2"/>
          </p:nvPr>
        </p:nvSpPr>
        <p:spPr>
          <a:xfrm>
            <a:off x="2111375" y="768350"/>
            <a:ext cx="287655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60: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715" name="Google Shape;715;p60:notes"/>
          <p:cNvSpPr>
            <a:spLocks noGrp="1" noRot="1" noChangeAspect="1"/>
          </p:cNvSpPr>
          <p:nvPr>
            <p:ph type="sldImg" idx="2"/>
          </p:nvPr>
        </p:nvSpPr>
        <p:spPr>
          <a:xfrm>
            <a:off x="2111375" y="768350"/>
            <a:ext cx="287655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61: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722" name="Google Shape;722;p61: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62: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732" name="Google Shape;732;p62: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63: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41" name="Google Shape;741;p63:notes"/>
          <p:cNvSpPr txBox="1">
            <a:spLocks noGrp="1"/>
          </p:cNvSpPr>
          <p:nvPr>
            <p:ph type="body" idx="1"/>
          </p:nvPr>
        </p:nvSpPr>
        <p:spPr>
          <a:xfrm>
            <a:off x="709612" y="4859337"/>
            <a:ext cx="5680075" cy="4606925"/>
          </a:xfrm>
          <a:prstGeom prst="rect">
            <a:avLst/>
          </a:prstGeom>
          <a:noFill/>
          <a:ln>
            <a:noFill/>
          </a:ln>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742" name="Google Shape;742;p63:notes"/>
          <p:cNvSpPr txBox="1"/>
          <p:nvPr/>
        </p:nvSpPr>
        <p:spPr>
          <a:xfrm>
            <a:off x="4021137" y="9721850"/>
            <a:ext cx="3076575" cy="511175"/>
          </a:xfrm>
          <a:prstGeom prst="rect">
            <a:avLst/>
          </a:prstGeom>
          <a:noFill/>
          <a:ln>
            <a:noFill/>
          </a:ln>
        </p:spPr>
        <p:txBody>
          <a:bodyPr spcFirstLastPara="1" wrap="square" lIns="99025" tIns="49500" rIns="99025" bIns="495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a:solidFill>
                  <a:srgbClr val="000000"/>
                </a:solidFill>
                <a:latin typeface="Calibri"/>
                <a:ea typeface="Calibri"/>
                <a:cs typeface="Calibri"/>
                <a:sym typeface="Calibri"/>
              </a:rPr>
              <a:t>68</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64: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52" name="Google Shape;752;p64:notes"/>
          <p:cNvSpPr txBox="1">
            <a:spLocks noGrp="1"/>
          </p:cNvSpPr>
          <p:nvPr>
            <p:ph type="body" idx="1"/>
          </p:nvPr>
        </p:nvSpPr>
        <p:spPr>
          <a:xfrm>
            <a:off x="709612" y="4859337"/>
            <a:ext cx="5680075" cy="4606925"/>
          </a:xfrm>
          <a:prstGeom prst="rect">
            <a:avLst/>
          </a:prstGeom>
          <a:noFill/>
          <a:ln>
            <a:noFill/>
          </a:ln>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753" name="Google Shape;753;p64:notes"/>
          <p:cNvSpPr txBox="1"/>
          <p:nvPr/>
        </p:nvSpPr>
        <p:spPr>
          <a:xfrm>
            <a:off x="4021137" y="9721850"/>
            <a:ext cx="3076575" cy="511175"/>
          </a:xfrm>
          <a:prstGeom prst="rect">
            <a:avLst/>
          </a:prstGeom>
          <a:noFill/>
          <a:ln>
            <a:noFill/>
          </a:ln>
        </p:spPr>
        <p:txBody>
          <a:bodyPr spcFirstLastPara="1" wrap="square" lIns="99025" tIns="49500" rIns="99025" bIns="495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a:solidFill>
                  <a:srgbClr val="000000"/>
                </a:solidFill>
                <a:latin typeface="Calibri"/>
                <a:ea typeface="Calibri"/>
                <a:cs typeface="Calibri"/>
                <a:sym typeface="Calibri"/>
              </a:rPr>
              <a:t>69</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65: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63" name="Google Shape;763;p65:notes"/>
          <p:cNvSpPr txBox="1">
            <a:spLocks noGrp="1"/>
          </p:cNvSpPr>
          <p:nvPr>
            <p:ph type="body" idx="1"/>
          </p:nvPr>
        </p:nvSpPr>
        <p:spPr>
          <a:xfrm>
            <a:off x="709612" y="4859337"/>
            <a:ext cx="5680075" cy="4606925"/>
          </a:xfrm>
          <a:prstGeom prst="rect">
            <a:avLst/>
          </a:prstGeom>
          <a:noFill/>
          <a:ln>
            <a:noFill/>
          </a:ln>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764" name="Google Shape;764;p65:notes"/>
          <p:cNvSpPr txBox="1"/>
          <p:nvPr/>
        </p:nvSpPr>
        <p:spPr>
          <a:xfrm>
            <a:off x="4021137" y="9721850"/>
            <a:ext cx="3076575" cy="511175"/>
          </a:xfrm>
          <a:prstGeom prst="rect">
            <a:avLst/>
          </a:prstGeom>
          <a:noFill/>
          <a:ln>
            <a:noFill/>
          </a:ln>
        </p:spPr>
        <p:txBody>
          <a:bodyPr spcFirstLastPara="1" wrap="square" lIns="99025" tIns="49500" rIns="99025" bIns="495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a:solidFill>
                  <a:srgbClr val="000000"/>
                </a:solidFill>
                <a:latin typeface="Calibri"/>
                <a:ea typeface="Calibri"/>
                <a:cs typeface="Calibri"/>
                <a:sym typeface="Calibri"/>
              </a:rPr>
              <a:t>70</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66: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73" name="Google Shape;773;p66:notes"/>
          <p:cNvSpPr txBox="1">
            <a:spLocks noGrp="1"/>
          </p:cNvSpPr>
          <p:nvPr>
            <p:ph type="body" idx="1"/>
          </p:nvPr>
        </p:nvSpPr>
        <p:spPr>
          <a:xfrm>
            <a:off x="709612" y="4859337"/>
            <a:ext cx="5680075" cy="4606925"/>
          </a:xfrm>
          <a:prstGeom prst="rect">
            <a:avLst/>
          </a:prstGeom>
          <a:noFill/>
          <a:ln>
            <a:noFill/>
          </a:ln>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774" name="Google Shape;774;p66:notes"/>
          <p:cNvSpPr txBox="1"/>
          <p:nvPr/>
        </p:nvSpPr>
        <p:spPr>
          <a:xfrm>
            <a:off x="4021137" y="9721850"/>
            <a:ext cx="3076575" cy="511175"/>
          </a:xfrm>
          <a:prstGeom prst="rect">
            <a:avLst/>
          </a:prstGeom>
          <a:noFill/>
          <a:ln>
            <a:noFill/>
          </a:ln>
        </p:spPr>
        <p:txBody>
          <a:bodyPr spcFirstLastPara="1" wrap="square" lIns="99025" tIns="49500" rIns="99025" bIns="495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a:solidFill>
                  <a:srgbClr val="000000"/>
                </a:solidFill>
                <a:latin typeface="Calibri"/>
                <a:ea typeface="Calibri"/>
                <a:cs typeface="Calibri"/>
                <a:sym typeface="Calibri"/>
              </a:rPr>
              <a:t>71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4: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283" name="Google Shape;283;p4: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67: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82" name="Google Shape;782;p67:notes"/>
          <p:cNvSpPr txBox="1">
            <a:spLocks noGrp="1"/>
          </p:cNvSpPr>
          <p:nvPr>
            <p:ph type="body" idx="1"/>
          </p:nvPr>
        </p:nvSpPr>
        <p:spPr>
          <a:xfrm>
            <a:off x="709612" y="4859337"/>
            <a:ext cx="5680075" cy="4606925"/>
          </a:xfrm>
          <a:prstGeom prst="rect">
            <a:avLst/>
          </a:prstGeom>
          <a:noFill/>
          <a:ln>
            <a:noFill/>
          </a:ln>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783" name="Google Shape;783;p67:notes"/>
          <p:cNvSpPr txBox="1"/>
          <p:nvPr/>
        </p:nvSpPr>
        <p:spPr>
          <a:xfrm>
            <a:off x="4021137" y="9721850"/>
            <a:ext cx="3076575" cy="511175"/>
          </a:xfrm>
          <a:prstGeom prst="rect">
            <a:avLst/>
          </a:prstGeom>
          <a:noFill/>
          <a:ln>
            <a:noFill/>
          </a:ln>
        </p:spPr>
        <p:txBody>
          <a:bodyPr spcFirstLastPara="1" wrap="square" lIns="99025" tIns="49500" rIns="99025" bIns="495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a:solidFill>
                  <a:srgbClr val="000000"/>
                </a:solidFill>
                <a:latin typeface="Calibri"/>
                <a:ea typeface="Calibri"/>
                <a:cs typeface="Calibri"/>
                <a:sym typeface="Calibri"/>
              </a:rPr>
              <a:t>72</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68: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91" name="Google Shape;791;p68:notes"/>
          <p:cNvSpPr txBox="1">
            <a:spLocks noGrp="1"/>
          </p:cNvSpPr>
          <p:nvPr>
            <p:ph type="body" idx="1"/>
          </p:nvPr>
        </p:nvSpPr>
        <p:spPr>
          <a:xfrm>
            <a:off x="709612" y="4859337"/>
            <a:ext cx="5680075" cy="4606925"/>
          </a:xfrm>
          <a:prstGeom prst="rect">
            <a:avLst/>
          </a:prstGeom>
          <a:noFill/>
          <a:ln>
            <a:noFill/>
          </a:ln>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792" name="Google Shape;792;p68:notes"/>
          <p:cNvSpPr txBox="1"/>
          <p:nvPr/>
        </p:nvSpPr>
        <p:spPr>
          <a:xfrm>
            <a:off x="4021137" y="9721850"/>
            <a:ext cx="3076575" cy="511175"/>
          </a:xfrm>
          <a:prstGeom prst="rect">
            <a:avLst/>
          </a:prstGeom>
          <a:noFill/>
          <a:ln>
            <a:noFill/>
          </a:ln>
        </p:spPr>
        <p:txBody>
          <a:bodyPr spcFirstLastPara="1" wrap="square" lIns="99025" tIns="49500" rIns="99025" bIns="495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a:solidFill>
                  <a:srgbClr val="000000"/>
                </a:solidFill>
                <a:latin typeface="Calibri"/>
                <a:ea typeface="Calibri"/>
                <a:cs typeface="Calibri"/>
                <a:sym typeface="Calibri"/>
              </a:rPr>
              <a:t>73</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69: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00" name="Google Shape;800;p69:notes"/>
          <p:cNvSpPr txBox="1">
            <a:spLocks noGrp="1"/>
          </p:cNvSpPr>
          <p:nvPr>
            <p:ph type="body" idx="1"/>
          </p:nvPr>
        </p:nvSpPr>
        <p:spPr>
          <a:xfrm>
            <a:off x="709612" y="4859337"/>
            <a:ext cx="5680075" cy="4606925"/>
          </a:xfrm>
          <a:prstGeom prst="rect">
            <a:avLst/>
          </a:prstGeom>
          <a:noFill/>
          <a:ln>
            <a:noFill/>
          </a:ln>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801" name="Google Shape;801;p69:notes"/>
          <p:cNvSpPr txBox="1"/>
          <p:nvPr/>
        </p:nvSpPr>
        <p:spPr>
          <a:xfrm>
            <a:off x="4021137" y="9721850"/>
            <a:ext cx="3076575" cy="511175"/>
          </a:xfrm>
          <a:prstGeom prst="rect">
            <a:avLst/>
          </a:prstGeom>
          <a:noFill/>
          <a:ln>
            <a:noFill/>
          </a:ln>
        </p:spPr>
        <p:txBody>
          <a:bodyPr spcFirstLastPara="1" wrap="square" lIns="99025" tIns="49500" rIns="99025" bIns="495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a:solidFill>
                  <a:srgbClr val="000000"/>
                </a:solidFill>
                <a:latin typeface="Calibri"/>
                <a:ea typeface="Calibri"/>
                <a:cs typeface="Calibri"/>
                <a:sym typeface="Calibri"/>
              </a:rPr>
              <a:t>74</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70: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08" name="Google Shape;808;p70:notes"/>
          <p:cNvSpPr txBox="1">
            <a:spLocks noGrp="1"/>
          </p:cNvSpPr>
          <p:nvPr>
            <p:ph type="body" idx="1"/>
          </p:nvPr>
        </p:nvSpPr>
        <p:spPr>
          <a:xfrm>
            <a:off x="709612" y="4859337"/>
            <a:ext cx="5680075" cy="4606925"/>
          </a:xfrm>
          <a:prstGeom prst="rect">
            <a:avLst/>
          </a:prstGeom>
          <a:noFill/>
          <a:ln>
            <a:noFill/>
          </a:ln>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809" name="Google Shape;809;p70:notes"/>
          <p:cNvSpPr txBox="1"/>
          <p:nvPr/>
        </p:nvSpPr>
        <p:spPr>
          <a:xfrm>
            <a:off x="4021137" y="9721850"/>
            <a:ext cx="3076575" cy="511175"/>
          </a:xfrm>
          <a:prstGeom prst="rect">
            <a:avLst/>
          </a:prstGeom>
          <a:noFill/>
          <a:ln>
            <a:noFill/>
          </a:ln>
        </p:spPr>
        <p:txBody>
          <a:bodyPr spcFirstLastPara="1" wrap="square" lIns="99025" tIns="49500" rIns="99025" bIns="495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a:solidFill>
                  <a:srgbClr val="000000"/>
                </a:solidFill>
                <a:latin typeface="Calibri"/>
                <a:ea typeface="Calibri"/>
                <a:cs typeface="Calibri"/>
                <a:sym typeface="Calibri"/>
              </a:rPr>
              <a:t>75</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71: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16" name="Google Shape;816;p71:notes"/>
          <p:cNvSpPr txBox="1">
            <a:spLocks noGrp="1"/>
          </p:cNvSpPr>
          <p:nvPr>
            <p:ph type="body" idx="1"/>
          </p:nvPr>
        </p:nvSpPr>
        <p:spPr>
          <a:xfrm>
            <a:off x="709612" y="4859337"/>
            <a:ext cx="5680075" cy="4606925"/>
          </a:xfrm>
          <a:prstGeom prst="rect">
            <a:avLst/>
          </a:prstGeom>
          <a:noFill/>
          <a:ln>
            <a:noFill/>
          </a:ln>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817" name="Google Shape;817;p71:notes"/>
          <p:cNvSpPr txBox="1"/>
          <p:nvPr/>
        </p:nvSpPr>
        <p:spPr>
          <a:xfrm>
            <a:off x="4021137" y="9721850"/>
            <a:ext cx="3076575" cy="511175"/>
          </a:xfrm>
          <a:prstGeom prst="rect">
            <a:avLst/>
          </a:prstGeom>
          <a:noFill/>
          <a:ln>
            <a:noFill/>
          </a:ln>
        </p:spPr>
        <p:txBody>
          <a:bodyPr spcFirstLastPara="1" wrap="square" lIns="99025" tIns="49500" rIns="99025" bIns="495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a:solidFill>
                  <a:srgbClr val="000000"/>
                </a:solidFill>
                <a:latin typeface="Calibri"/>
                <a:ea typeface="Calibri"/>
                <a:cs typeface="Calibri"/>
                <a:sym typeface="Calibri"/>
              </a:rPr>
              <a:t>76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5: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291" name="Google Shape;291;p5: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6:notes"/>
          <p:cNvSpPr txBox="1">
            <a:spLocks noGrp="1"/>
          </p:cNvSpPr>
          <p:nvPr>
            <p:ph type="body" idx="1"/>
          </p:nvPr>
        </p:nvSpPr>
        <p:spPr>
          <a:xfrm>
            <a:off x="709612" y="4859337"/>
            <a:ext cx="5680075" cy="4606925"/>
          </a:xfrm>
          <a:prstGeom prst="rect">
            <a:avLst/>
          </a:prstGeom>
        </p:spPr>
        <p:txBody>
          <a:bodyPr spcFirstLastPara="1" wrap="square" lIns="92625" tIns="46300" rIns="92625" bIns="46300" anchor="t" anchorCtr="0">
            <a:noAutofit/>
          </a:bodyPr>
          <a:lstStyle/>
          <a:p>
            <a:pPr marL="0" lvl="0" indent="0" algn="l" rtl="0">
              <a:spcBef>
                <a:spcPts val="0"/>
              </a:spcBef>
              <a:spcAft>
                <a:spcPts val="0"/>
              </a:spcAft>
              <a:buNone/>
            </a:pPr>
            <a:endParaRPr/>
          </a:p>
        </p:txBody>
      </p:sp>
      <p:sp>
        <p:nvSpPr>
          <p:cNvPr id="299" name="Google Shape;299;p6:notes"/>
          <p:cNvSpPr>
            <a:spLocks noGrp="1" noRot="1" noChangeAspect="1"/>
          </p:cNvSpPr>
          <p:nvPr>
            <p:ph type="sldImg" idx="2"/>
          </p:nvPr>
        </p:nvSpPr>
        <p:spPr>
          <a:xfrm>
            <a:off x="2111375" y="768350"/>
            <a:ext cx="2876550" cy="383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11"/>
          <p:cNvSpPr txBox="1">
            <a:spLocks noGrp="1"/>
          </p:cNvSpPr>
          <p:nvPr>
            <p:ph type="body" idx="1"/>
          </p:nvPr>
        </p:nvSpPr>
        <p:spPr>
          <a:xfrm>
            <a:off x="257175" y="2844800"/>
            <a:ext cx="2257425" cy="8045451"/>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4" name="Google Shape;74;p11"/>
          <p:cNvSpPr txBox="1">
            <a:spLocks noGrp="1"/>
          </p:cNvSpPr>
          <p:nvPr>
            <p:ph type="body" idx="2"/>
          </p:nvPr>
        </p:nvSpPr>
        <p:spPr>
          <a:xfrm>
            <a:off x="2628900" y="2844800"/>
            <a:ext cx="2257425" cy="8045451"/>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5" name="Google Shape;75;p11"/>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541735" y="5875867"/>
            <a:ext cx="5829300" cy="18161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a:off x="541735" y="3875618"/>
            <a:ext cx="5829300" cy="2000249"/>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81" name="Google Shape;81;p12"/>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90"/>
        <p:cNvGrpSpPr/>
        <p:nvPr/>
      </p:nvGrpSpPr>
      <p:grpSpPr>
        <a:xfrm>
          <a:off x="0" y="0"/>
          <a:ext cx="0" cy="0"/>
          <a:chOff x="0" y="0"/>
          <a:chExt cx="0" cy="0"/>
        </a:xfrm>
      </p:grpSpPr>
      <p:sp>
        <p:nvSpPr>
          <p:cNvPr id="91" name="Google Shape;91;p14"/>
          <p:cNvSpPr txBox="1">
            <a:spLocks noGrp="1"/>
          </p:cNvSpPr>
          <p:nvPr>
            <p:ph type="ctrTitle"/>
          </p:nvPr>
        </p:nvSpPr>
        <p:spPr>
          <a:xfrm>
            <a:off x="514350" y="2840568"/>
            <a:ext cx="5829300" cy="19600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 name="Google Shape;92;p14"/>
          <p:cNvSpPr txBox="1">
            <a:spLocks noGrp="1"/>
          </p:cNvSpPr>
          <p:nvPr>
            <p:ph type="subTitle" idx="1"/>
          </p:nvPr>
        </p:nvSpPr>
        <p:spPr>
          <a:xfrm>
            <a:off x="1028700" y="5181600"/>
            <a:ext cx="4800600" cy="23368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3" name="Google Shape;93;p14"/>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4"/>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rot="5400000">
            <a:off x="-892969" y="5110957"/>
            <a:ext cx="10401300" cy="11572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8" name="Google Shape;98;p15"/>
          <p:cNvSpPr txBox="1">
            <a:spLocks noGrp="1"/>
          </p:cNvSpPr>
          <p:nvPr>
            <p:ph type="body" idx="1"/>
          </p:nvPr>
        </p:nvSpPr>
        <p:spPr>
          <a:xfrm rot="5400000">
            <a:off x="-3264693" y="4010820"/>
            <a:ext cx="10401300" cy="33575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15"/>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5"/>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5"/>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4" name="Google Shape;104;p16"/>
          <p:cNvSpPr txBox="1">
            <a:spLocks noGrp="1"/>
          </p:cNvSpPr>
          <p:nvPr>
            <p:ph type="body" idx="1"/>
          </p:nvPr>
        </p:nvSpPr>
        <p:spPr>
          <a:xfrm rot="5400000">
            <a:off x="411957" y="2064543"/>
            <a:ext cx="6034087" cy="6172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 name="Google Shape;105;p16"/>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6"/>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6"/>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1344216" y="6400800"/>
            <a:ext cx="4114800" cy="7556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0" name="Google Shape;110;p17"/>
          <p:cNvSpPr>
            <a:spLocks noGrp="1"/>
          </p:cNvSpPr>
          <p:nvPr>
            <p:ph type="pic" idx="2"/>
          </p:nvPr>
        </p:nvSpPr>
        <p:spPr>
          <a:xfrm>
            <a:off x="1344216" y="817033"/>
            <a:ext cx="4114800" cy="5486400"/>
          </a:xfrm>
          <a:prstGeom prst="rect">
            <a:avLst/>
          </a:prstGeom>
          <a:noFill/>
          <a:ln>
            <a:noFill/>
          </a:ln>
        </p:spPr>
      </p:sp>
      <p:sp>
        <p:nvSpPr>
          <p:cNvPr id="111" name="Google Shape;111;p17"/>
          <p:cNvSpPr txBox="1">
            <a:spLocks noGrp="1"/>
          </p:cNvSpPr>
          <p:nvPr>
            <p:ph type="body" idx="1"/>
          </p:nvPr>
        </p:nvSpPr>
        <p:spPr>
          <a:xfrm>
            <a:off x="1344216" y="7156451"/>
            <a:ext cx="4114800" cy="1073149"/>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2" name="Google Shape;112;p17"/>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7"/>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7"/>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342900" y="364067"/>
            <a:ext cx="2256235" cy="1549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7" name="Google Shape;117;p18"/>
          <p:cNvSpPr txBox="1">
            <a:spLocks noGrp="1"/>
          </p:cNvSpPr>
          <p:nvPr>
            <p:ph type="body" idx="1"/>
          </p:nvPr>
        </p:nvSpPr>
        <p:spPr>
          <a:xfrm>
            <a:off x="2681287" y="364067"/>
            <a:ext cx="3833813" cy="7804151"/>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18" name="Google Shape;118;p18"/>
          <p:cNvSpPr txBox="1">
            <a:spLocks noGrp="1"/>
          </p:cNvSpPr>
          <p:nvPr>
            <p:ph type="body" idx="2"/>
          </p:nvPr>
        </p:nvSpPr>
        <p:spPr>
          <a:xfrm>
            <a:off x="342900" y="1913467"/>
            <a:ext cx="2256235" cy="6254751"/>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9" name="Google Shape;119;p18"/>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8"/>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8"/>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22"/>
        <p:cNvGrpSpPr/>
        <p:nvPr/>
      </p:nvGrpSpPr>
      <p:grpSpPr>
        <a:xfrm>
          <a:off x="0" y="0"/>
          <a:ext cx="0" cy="0"/>
          <a:chOff x="0" y="0"/>
          <a:chExt cx="0" cy="0"/>
        </a:xfrm>
      </p:grpSpPr>
      <p:sp>
        <p:nvSpPr>
          <p:cNvPr id="123" name="Google Shape;123;p19"/>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9"/>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9"/>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126"/>
        <p:cNvGrpSpPr/>
        <p:nvPr/>
      </p:nvGrpSpPr>
      <p:grpSpPr>
        <a:xfrm>
          <a:off x="0" y="0"/>
          <a:ext cx="0" cy="0"/>
          <a:chOff x="0" y="0"/>
          <a:chExt cx="0" cy="0"/>
        </a:xfrm>
      </p:grpSpPr>
      <p:sp>
        <p:nvSpPr>
          <p:cNvPr id="127" name="Google Shape;127;p20"/>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8" name="Google Shape;128;p20"/>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0"/>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0"/>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31"/>
        <p:cNvGrpSpPr/>
        <p:nvPr/>
      </p:nvGrpSpPr>
      <p:grpSpPr>
        <a:xfrm>
          <a:off x="0" y="0"/>
          <a:ext cx="0" cy="0"/>
          <a:chOff x="0" y="0"/>
          <a:chExt cx="0" cy="0"/>
        </a:xfrm>
      </p:grpSpPr>
      <p:sp>
        <p:nvSpPr>
          <p:cNvPr id="132" name="Google Shape;132;p21"/>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3" name="Google Shape;133;p21"/>
          <p:cNvSpPr txBox="1">
            <a:spLocks noGrp="1"/>
          </p:cNvSpPr>
          <p:nvPr>
            <p:ph type="body" idx="1"/>
          </p:nvPr>
        </p:nvSpPr>
        <p:spPr>
          <a:xfrm>
            <a:off x="342900" y="2046817"/>
            <a:ext cx="3030141" cy="853016"/>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4" name="Google Shape;134;p21"/>
          <p:cNvSpPr txBox="1">
            <a:spLocks noGrp="1"/>
          </p:cNvSpPr>
          <p:nvPr>
            <p:ph type="body" idx="2"/>
          </p:nvPr>
        </p:nvSpPr>
        <p:spPr>
          <a:xfrm>
            <a:off x="342900" y="2899833"/>
            <a:ext cx="3030141" cy="526838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35" name="Google Shape;135;p21"/>
          <p:cNvSpPr txBox="1">
            <a:spLocks noGrp="1"/>
          </p:cNvSpPr>
          <p:nvPr>
            <p:ph type="body" idx="3"/>
          </p:nvPr>
        </p:nvSpPr>
        <p:spPr>
          <a:xfrm>
            <a:off x="3483769" y="2046817"/>
            <a:ext cx="3031331" cy="853016"/>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36" name="Google Shape;136;p21"/>
          <p:cNvSpPr txBox="1">
            <a:spLocks noGrp="1"/>
          </p:cNvSpPr>
          <p:nvPr>
            <p:ph type="body" idx="4"/>
          </p:nvPr>
        </p:nvSpPr>
        <p:spPr>
          <a:xfrm>
            <a:off x="3483769" y="2899833"/>
            <a:ext cx="3031331" cy="526838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37" name="Google Shape;137;p21"/>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1"/>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21"/>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342900" y="2133600"/>
            <a:ext cx="6172200" cy="6034087"/>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2" name="Google Shape;142;p22"/>
          <p:cNvSpPr txBox="1">
            <a:spLocks noGrp="1"/>
          </p:cNvSpPr>
          <p:nvPr>
            <p:ph type="body" idx="1"/>
          </p:nvPr>
        </p:nvSpPr>
        <p:spPr>
          <a:xfrm>
            <a:off x="257175" y="2844800"/>
            <a:ext cx="2257425" cy="8045451"/>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3" name="Google Shape;143;p22"/>
          <p:cNvSpPr txBox="1">
            <a:spLocks noGrp="1"/>
          </p:cNvSpPr>
          <p:nvPr>
            <p:ph type="body" idx="2"/>
          </p:nvPr>
        </p:nvSpPr>
        <p:spPr>
          <a:xfrm>
            <a:off x="2628900" y="2844800"/>
            <a:ext cx="2257425" cy="8045451"/>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4" name="Google Shape;144;p22"/>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2"/>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2"/>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541735" y="5875867"/>
            <a:ext cx="5829300" cy="18161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9" name="Google Shape;149;p23"/>
          <p:cNvSpPr txBox="1">
            <a:spLocks noGrp="1"/>
          </p:cNvSpPr>
          <p:nvPr>
            <p:ph type="body" idx="1"/>
          </p:nvPr>
        </p:nvSpPr>
        <p:spPr>
          <a:xfrm>
            <a:off x="541735" y="3875618"/>
            <a:ext cx="5829300" cy="2000249"/>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50" name="Google Shape;150;p23"/>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3"/>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3"/>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5" name="Google Shape;155;p24"/>
          <p:cNvSpPr txBox="1">
            <a:spLocks noGrp="1"/>
          </p:cNvSpPr>
          <p:nvPr>
            <p:ph type="body" idx="1"/>
          </p:nvPr>
        </p:nvSpPr>
        <p:spPr>
          <a:xfrm>
            <a:off x="342900" y="2133600"/>
            <a:ext cx="6172200" cy="6034087"/>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24"/>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4"/>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4"/>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7" name="Google Shape;167;p26"/>
          <p:cNvSpPr txBox="1">
            <a:spLocks noGrp="1"/>
          </p:cNvSpPr>
          <p:nvPr>
            <p:ph type="body" idx="1"/>
          </p:nvPr>
        </p:nvSpPr>
        <p:spPr>
          <a:xfrm>
            <a:off x="342900" y="2133600"/>
            <a:ext cx="6172200" cy="6034087"/>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8" name="Google Shape;168;p26"/>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6"/>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26"/>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rot="5400000">
            <a:off x="-892969" y="5110957"/>
            <a:ext cx="10401300" cy="11572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3" name="Google Shape;173;p27"/>
          <p:cNvSpPr txBox="1">
            <a:spLocks noGrp="1"/>
          </p:cNvSpPr>
          <p:nvPr>
            <p:ph type="body" idx="1"/>
          </p:nvPr>
        </p:nvSpPr>
        <p:spPr>
          <a:xfrm rot="5400000">
            <a:off x="-3264693" y="4010820"/>
            <a:ext cx="10401300" cy="33575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4" name="Google Shape;174;p27"/>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27"/>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27"/>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9" name="Google Shape;179;p28"/>
          <p:cNvSpPr txBox="1">
            <a:spLocks noGrp="1"/>
          </p:cNvSpPr>
          <p:nvPr>
            <p:ph type="body" idx="1"/>
          </p:nvPr>
        </p:nvSpPr>
        <p:spPr>
          <a:xfrm rot="5400000">
            <a:off x="411957" y="2064543"/>
            <a:ext cx="6034087" cy="6172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0" name="Google Shape;180;p28"/>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28"/>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28"/>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83"/>
        <p:cNvGrpSpPr/>
        <p:nvPr/>
      </p:nvGrpSpPr>
      <p:grpSpPr>
        <a:xfrm>
          <a:off x="0" y="0"/>
          <a:ext cx="0" cy="0"/>
          <a:chOff x="0" y="0"/>
          <a:chExt cx="0" cy="0"/>
        </a:xfrm>
      </p:grpSpPr>
      <p:sp>
        <p:nvSpPr>
          <p:cNvPr id="184" name="Google Shape;184;p29"/>
          <p:cNvSpPr txBox="1">
            <a:spLocks noGrp="1"/>
          </p:cNvSpPr>
          <p:nvPr>
            <p:ph type="title"/>
          </p:nvPr>
        </p:nvSpPr>
        <p:spPr>
          <a:xfrm>
            <a:off x="1344216" y="6400800"/>
            <a:ext cx="4114800" cy="7556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5" name="Google Shape;185;p29"/>
          <p:cNvSpPr>
            <a:spLocks noGrp="1"/>
          </p:cNvSpPr>
          <p:nvPr>
            <p:ph type="pic" idx="2"/>
          </p:nvPr>
        </p:nvSpPr>
        <p:spPr>
          <a:xfrm>
            <a:off x="1344216" y="817033"/>
            <a:ext cx="4114800" cy="5486400"/>
          </a:xfrm>
          <a:prstGeom prst="rect">
            <a:avLst/>
          </a:prstGeom>
          <a:noFill/>
          <a:ln>
            <a:noFill/>
          </a:ln>
        </p:spPr>
      </p:sp>
      <p:sp>
        <p:nvSpPr>
          <p:cNvPr id="186" name="Google Shape;186;p29"/>
          <p:cNvSpPr txBox="1">
            <a:spLocks noGrp="1"/>
          </p:cNvSpPr>
          <p:nvPr>
            <p:ph type="body" idx="1"/>
          </p:nvPr>
        </p:nvSpPr>
        <p:spPr>
          <a:xfrm>
            <a:off x="1344216" y="7156451"/>
            <a:ext cx="4114800" cy="1073149"/>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87" name="Google Shape;187;p29"/>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29"/>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29"/>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90"/>
        <p:cNvGrpSpPr/>
        <p:nvPr/>
      </p:nvGrpSpPr>
      <p:grpSpPr>
        <a:xfrm>
          <a:off x="0" y="0"/>
          <a:ext cx="0" cy="0"/>
          <a:chOff x="0" y="0"/>
          <a:chExt cx="0" cy="0"/>
        </a:xfrm>
      </p:grpSpPr>
      <p:sp>
        <p:nvSpPr>
          <p:cNvPr id="191" name="Google Shape;191;p30"/>
          <p:cNvSpPr txBox="1">
            <a:spLocks noGrp="1"/>
          </p:cNvSpPr>
          <p:nvPr>
            <p:ph type="title"/>
          </p:nvPr>
        </p:nvSpPr>
        <p:spPr>
          <a:xfrm>
            <a:off x="342900" y="364067"/>
            <a:ext cx="2256235" cy="1549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2" name="Google Shape;192;p30"/>
          <p:cNvSpPr txBox="1">
            <a:spLocks noGrp="1"/>
          </p:cNvSpPr>
          <p:nvPr>
            <p:ph type="body" idx="1"/>
          </p:nvPr>
        </p:nvSpPr>
        <p:spPr>
          <a:xfrm>
            <a:off x="2681287" y="364067"/>
            <a:ext cx="3833813" cy="7804151"/>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93" name="Google Shape;193;p30"/>
          <p:cNvSpPr txBox="1">
            <a:spLocks noGrp="1"/>
          </p:cNvSpPr>
          <p:nvPr>
            <p:ph type="body" idx="2"/>
          </p:nvPr>
        </p:nvSpPr>
        <p:spPr>
          <a:xfrm>
            <a:off x="342900" y="1913467"/>
            <a:ext cx="2256235" cy="6254751"/>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94" name="Google Shape;194;p30"/>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30"/>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0"/>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97"/>
        <p:cNvGrpSpPr/>
        <p:nvPr/>
      </p:nvGrpSpPr>
      <p:grpSpPr>
        <a:xfrm>
          <a:off x="0" y="0"/>
          <a:ext cx="0" cy="0"/>
          <a:chOff x="0" y="0"/>
          <a:chExt cx="0" cy="0"/>
        </a:xfrm>
      </p:grpSpPr>
      <p:sp>
        <p:nvSpPr>
          <p:cNvPr id="198" name="Google Shape;198;p31"/>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31"/>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31"/>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201"/>
        <p:cNvGrpSpPr/>
        <p:nvPr/>
      </p:nvGrpSpPr>
      <p:grpSpPr>
        <a:xfrm>
          <a:off x="0" y="0"/>
          <a:ext cx="0" cy="0"/>
          <a:chOff x="0" y="0"/>
          <a:chExt cx="0" cy="0"/>
        </a:xfrm>
      </p:grpSpPr>
      <p:sp>
        <p:nvSpPr>
          <p:cNvPr id="202" name="Google Shape;202;p32"/>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3" name="Google Shape;203;p32"/>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32"/>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32"/>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5"/>
        <p:cNvGrpSpPr/>
        <p:nvPr/>
      </p:nvGrpSpPr>
      <p:grpSpPr>
        <a:xfrm>
          <a:off x="0" y="0"/>
          <a:ext cx="0" cy="0"/>
          <a:chOff x="0" y="0"/>
          <a:chExt cx="0" cy="0"/>
        </a:xfrm>
      </p:grpSpPr>
      <p:sp>
        <p:nvSpPr>
          <p:cNvPr id="26" name="Google Shape;26;p4"/>
          <p:cNvSpPr txBox="1">
            <a:spLocks noGrp="1"/>
          </p:cNvSpPr>
          <p:nvPr>
            <p:ph type="ctrTitle"/>
          </p:nvPr>
        </p:nvSpPr>
        <p:spPr>
          <a:xfrm>
            <a:off x="514350" y="2840568"/>
            <a:ext cx="5829300" cy="19600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4"/>
          <p:cNvSpPr txBox="1">
            <a:spLocks noGrp="1"/>
          </p:cNvSpPr>
          <p:nvPr>
            <p:ph type="subTitle" idx="1"/>
          </p:nvPr>
        </p:nvSpPr>
        <p:spPr>
          <a:xfrm>
            <a:off x="1028700" y="5181600"/>
            <a:ext cx="4800600" cy="23368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4"/>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206"/>
        <p:cNvGrpSpPr/>
        <p:nvPr/>
      </p:nvGrpSpPr>
      <p:grpSpPr>
        <a:xfrm>
          <a:off x="0" y="0"/>
          <a:ext cx="0" cy="0"/>
          <a:chOff x="0" y="0"/>
          <a:chExt cx="0" cy="0"/>
        </a:xfrm>
      </p:grpSpPr>
      <p:sp>
        <p:nvSpPr>
          <p:cNvPr id="207" name="Google Shape;207;p33"/>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8" name="Google Shape;208;p33"/>
          <p:cNvSpPr txBox="1">
            <a:spLocks noGrp="1"/>
          </p:cNvSpPr>
          <p:nvPr>
            <p:ph type="body" idx="1"/>
          </p:nvPr>
        </p:nvSpPr>
        <p:spPr>
          <a:xfrm>
            <a:off x="342900" y="2046817"/>
            <a:ext cx="3030141" cy="853016"/>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09" name="Google Shape;209;p33"/>
          <p:cNvSpPr txBox="1">
            <a:spLocks noGrp="1"/>
          </p:cNvSpPr>
          <p:nvPr>
            <p:ph type="body" idx="2"/>
          </p:nvPr>
        </p:nvSpPr>
        <p:spPr>
          <a:xfrm>
            <a:off x="342900" y="2899833"/>
            <a:ext cx="3030141" cy="526838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10" name="Google Shape;210;p33"/>
          <p:cNvSpPr txBox="1">
            <a:spLocks noGrp="1"/>
          </p:cNvSpPr>
          <p:nvPr>
            <p:ph type="body" idx="3"/>
          </p:nvPr>
        </p:nvSpPr>
        <p:spPr>
          <a:xfrm>
            <a:off x="3483769" y="2046817"/>
            <a:ext cx="3031331" cy="853016"/>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11" name="Google Shape;211;p33"/>
          <p:cNvSpPr txBox="1">
            <a:spLocks noGrp="1"/>
          </p:cNvSpPr>
          <p:nvPr>
            <p:ph type="body" idx="4"/>
          </p:nvPr>
        </p:nvSpPr>
        <p:spPr>
          <a:xfrm>
            <a:off x="3483769" y="2899833"/>
            <a:ext cx="3031331" cy="526838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12" name="Google Shape;212;p33"/>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33"/>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33"/>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7" name="Google Shape;217;p34"/>
          <p:cNvSpPr txBox="1">
            <a:spLocks noGrp="1"/>
          </p:cNvSpPr>
          <p:nvPr>
            <p:ph type="body" idx="1"/>
          </p:nvPr>
        </p:nvSpPr>
        <p:spPr>
          <a:xfrm>
            <a:off x="257175" y="2844800"/>
            <a:ext cx="2257425" cy="8045451"/>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18" name="Google Shape;218;p34"/>
          <p:cNvSpPr txBox="1">
            <a:spLocks noGrp="1"/>
          </p:cNvSpPr>
          <p:nvPr>
            <p:ph type="body" idx="2"/>
          </p:nvPr>
        </p:nvSpPr>
        <p:spPr>
          <a:xfrm>
            <a:off x="2628900" y="2844800"/>
            <a:ext cx="2257425" cy="8045451"/>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19" name="Google Shape;219;p34"/>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4"/>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34"/>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541735" y="5875867"/>
            <a:ext cx="5829300" cy="18161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4" name="Google Shape;224;p35"/>
          <p:cNvSpPr txBox="1">
            <a:spLocks noGrp="1"/>
          </p:cNvSpPr>
          <p:nvPr>
            <p:ph type="body" idx="1"/>
          </p:nvPr>
        </p:nvSpPr>
        <p:spPr>
          <a:xfrm>
            <a:off x="541735" y="3875618"/>
            <a:ext cx="5829300" cy="2000249"/>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25" name="Google Shape;225;p35"/>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35"/>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35"/>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28"/>
        <p:cNvGrpSpPr/>
        <p:nvPr/>
      </p:nvGrpSpPr>
      <p:grpSpPr>
        <a:xfrm>
          <a:off x="0" y="0"/>
          <a:ext cx="0" cy="0"/>
          <a:chOff x="0" y="0"/>
          <a:chExt cx="0" cy="0"/>
        </a:xfrm>
      </p:grpSpPr>
      <p:sp>
        <p:nvSpPr>
          <p:cNvPr id="229" name="Google Shape;229;p36"/>
          <p:cNvSpPr txBox="1">
            <a:spLocks noGrp="1"/>
          </p:cNvSpPr>
          <p:nvPr>
            <p:ph type="ctrTitle"/>
          </p:nvPr>
        </p:nvSpPr>
        <p:spPr>
          <a:xfrm>
            <a:off x="514350" y="2840568"/>
            <a:ext cx="5829300" cy="19600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0" name="Google Shape;230;p36"/>
          <p:cNvSpPr txBox="1">
            <a:spLocks noGrp="1"/>
          </p:cNvSpPr>
          <p:nvPr>
            <p:ph type="subTitle" idx="1"/>
          </p:nvPr>
        </p:nvSpPr>
        <p:spPr>
          <a:xfrm>
            <a:off x="1028700" y="5181600"/>
            <a:ext cx="4800600" cy="23368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31" name="Google Shape;231;p36"/>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36"/>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36"/>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rot="5400000">
            <a:off x="-892969" y="5110957"/>
            <a:ext cx="10401300" cy="11572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rot="5400000">
            <a:off x="-3264693" y="4010820"/>
            <a:ext cx="10401300" cy="33575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5"/>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6"/>
          <p:cNvSpPr txBox="1">
            <a:spLocks noGrp="1"/>
          </p:cNvSpPr>
          <p:nvPr>
            <p:ph type="body" idx="1"/>
          </p:nvPr>
        </p:nvSpPr>
        <p:spPr>
          <a:xfrm rot="5400000">
            <a:off x="411957" y="2064543"/>
            <a:ext cx="6034087" cy="6172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 name="Google Shape;40;p6"/>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1344216" y="6400800"/>
            <a:ext cx="4114800" cy="7556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 name="Google Shape;45;p7"/>
          <p:cNvSpPr>
            <a:spLocks noGrp="1"/>
          </p:cNvSpPr>
          <p:nvPr>
            <p:ph type="pic" idx="2"/>
          </p:nvPr>
        </p:nvSpPr>
        <p:spPr>
          <a:xfrm>
            <a:off x="1344216" y="817033"/>
            <a:ext cx="4114800" cy="5486400"/>
          </a:xfrm>
          <a:prstGeom prst="rect">
            <a:avLst/>
          </a:prstGeom>
          <a:noFill/>
          <a:ln>
            <a:noFill/>
          </a:ln>
        </p:spPr>
      </p:sp>
      <p:sp>
        <p:nvSpPr>
          <p:cNvPr id="46" name="Google Shape;46;p7"/>
          <p:cNvSpPr txBox="1">
            <a:spLocks noGrp="1"/>
          </p:cNvSpPr>
          <p:nvPr>
            <p:ph type="body" idx="1"/>
          </p:nvPr>
        </p:nvSpPr>
        <p:spPr>
          <a:xfrm>
            <a:off x="1344216" y="7156451"/>
            <a:ext cx="4114800" cy="1073149"/>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7" name="Google Shape;47;p7"/>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342900" y="364067"/>
            <a:ext cx="2256235" cy="1549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 name="Google Shape;52;p8"/>
          <p:cNvSpPr txBox="1">
            <a:spLocks noGrp="1"/>
          </p:cNvSpPr>
          <p:nvPr>
            <p:ph type="body" idx="1"/>
          </p:nvPr>
        </p:nvSpPr>
        <p:spPr>
          <a:xfrm>
            <a:off x="2681287" y="364067"/>
            <a:ext cx="3833813" cy="7804151"/>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3" name="Google Shape;53;p8"/>
          <p:cNvSpPr txBox="1">
            <a:spLocks noGrp="1"/>
          </p:cNvSpPr>
          <p:nvPr>
            <p:ph type="body" idx="2"/>
          </p:nvPr>
        </p:nvSpPr>
        <p:spPr>
          <a:xfrm>
            <a:off x="342900" y="1913467"/>
            <a:ext cx="2256235" cy="6254751"/>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4" name="Google Shape;54;p8"/>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9"/>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342900" y="2046817"/>
            <a:ext cx="3030141" cy="853016"/>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5" name="Google Shape;65;p10"/>
          <p:cNvSpPr txBox="1">
            <a:spLocks noGrp="1"/>
          </p:cNvSpPr>
          <p:nvPr>
            <p:ph type="body" idx="2"/>
          </p:nvPr>
        </p:nvSpPr>
        <p:spPr>
          <a:xfrm>
            <a:off x="342900" y="2899833"/>
            <a:ext cx="3030141" cy="526838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6" name="Google Shape;66;p10"/>
          <p:cNvSpPr txBox="1">
            <a:spLocks noGrp="1"/>
          </p:cNvSpPr>
          <p:nvPr>
            <p:ph type="body" idx="3"/>
          </p:nvPr>
        </p:nvSpPr>
        <p:spPr>
          <a:xfrm>
            <a:off x="3483769" y="2046817"/>
            <a:ext cx="3031331" cy="853016"/>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7" name="Google Shape;67;p10"/>
          <p:cNvSpPr txBox="1">
            <a:spLocks noGrp="1"/>
          </p:cNvSpPr>
          <p:nvPr>
            <p:ph type="body" idx="4"/>
          </p:nvPr>
        </p:nvSpPr>
        <p:spPr>
          <a:xfrm>
            <a:off x="3483769" y="2899833"/>
            <a:ext cx="3031331" cy="5268384"/>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8" name="Google Shape;68;p10"/>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342900" y="2133600"/>
            <a:ext cx="6172200" cy="6034087"/>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6" name="Google Shape;86;p13"/>
          <p:cNvSpPr txBox="1">
            <a:spLocks noGrp="1"/>
          </p:cNvSpPr>
          <p:nvPr>
            <p:ph type="body" idx="1"/>
          </p:nvPr>
        </p:nvSpPr>
        <p:spPr>
          <a:xfrm>
            <a:off x="342900" y="2133600"/>
            <a:ext cx="6172200" cy="6034087"/>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13"/>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13"/>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342900" y="366712"/>
            <a:ext cx="6172200" cy="1524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61" name="Google Shape;161;p25"/>
          <p:cNvSpPr txBox="1">
            <a:spLocks noGrp="1"/>
          </p:cNvSpPr>
          <p:nvPr>
            <p:ph type="body" idx="1"/>
          </p:nvPr>
        </p:nvSpPr>
        <p:spPr>
          <a:xfrm>
            <a:off x="342900" y="2133600"/>
            <a:ext cx="6172200" cy="6034087"/>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2" name="Google Shape;162;p25"/>
          <p:cNvSpPr txBox="1">
            <a:spLocks noGrp="1"/>
          </p:cNvSpPr>
          <p:nvPr>
            <p:ph type="dt" idx="10"/>
          </p:nvPr>
        </p:nvSpPr>
        <p:spPr>
          <a:xfrm>
            <a:off x="342900" y="8475662"/>
            <a:ext cx="1600200" cy="48577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 name="Google Shape;163;p25"/>
          <p:cNvSpPr txBox="1">
            <a:spLocks noGrp="1"/>
          </p:cNvSpPr>
          <p:nvPr>
            <p:ph type="ftr" idx="11"/>
          </p:nvPr>
        </p:nvSpPr>
        <p:spPr>
          <a:xfrm>
            <a:off x="2343150" y="8475662"/>
            <a:ext cx="2171700" cy="48577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 name="Google Shape;164;p25"/>
          <p:cNvSpPr txBox="1">
            <a:spLocks noGrp="1"/>
          </p:cNvSpPr>
          <p:nvPr>
            <p:ph type="sldNum" idx="12"/>
          </p:nvPr>
        </p:nvSpPr>
        <p:spPr>
          <a:xfrm>
            <a:off x="4914900" y="8475662"/>
            <a:ext cx="1600200" cy="48577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jpg"/><Relationship Id="rId7"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hyperlink" Target="mailto:info@adngaleria.com"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jpg"/><Relationship Id="rId7"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mailto:info@adngaleria.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mailto:info@adngaleria.co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mailto:info@adngaleria.com"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mailto:info@adngaleria.co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mailto:info@adngaleria.com"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hyperlink" Target="mailto:info@adngaleria.com"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hyperlink" Target="mailto:info@adngaleria.com"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hyperlink" Target="mailto:info@adngaleria.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7"/>
          <p:cNvSpPr txBox="1"/>
          <p:nvPr/>
        </p:nvSpPr>
        <p:spPr>
          <a:xfrm>
            <a:off x="2205037" y="4524375"/>
            <a:ext cx="4397375" cy="52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2800"/>
              <a:buFont typeface="Corbel"/>
              <a:buNone/>
            </a:pPr>
            <a:r>
              <a:rPr lang="en-US" sz="2800" b="1" i="0" u="none" strike="noStrike" cap="none">
                <a:solidFill>
                  <a:schemeClr val="dk1"/>
                </a:solidFill>
                <a:latin typeface="Corbel"/>
                <a:ea typeface="Corbel"/>
                <a:cs typeface="Corbel"/>
                <a:sym typeface="Corbel"/>
              </a:rPr>
              <a:t>Joan Pallé</a:t>
            </a:r>
            <a:endParaRPr/>
          </a:p>
        </p:txBody>
      </p:sp>
      <p:pic>
        <p:nvPicPr>
          <p:cNvPr id="239" name="Google Shape;239;p37"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240" name="Google Shape;240;p37"/>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strike="noStrike" cap="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strike="noStrike" cap="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strike="noStrike" cap="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strike="noStrike" cap="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strike="noStrike" cap="none">
                <a:solidFill>
                  <a:srgbClr val="0D0D0D"/>
                </a:solidFill>
                <a:latin typeface="Corbel"/>
                <a:ea typeface="Corbel"/>
                <a:cs typeface="Corbel"/>
                <a:sym typeface="Corbel"/>
              </a:rPr>
              <a:t>www.adngaleria.com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46"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309" name="Google Shape;309;p46"/>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310" name="Google Shape;310;p46"/>
          <p:cNvSpPr txBox="1"/>
          <p:nvPr/>
        </p:nvSpPr>
        <p:spPr>
          <a:xfrm>
            <a:off x="188912" y="7069137"/>
            <a:ext cx="6480175" cy="1784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1" u="none">
                <a:solidFill>
                  <a:srgbClr val="000000"/>
                </a:solidFill>
                <a:latin typeface="Corbel"/>
                <a:ea typeface="Corbel"/>
                <a:cs typeface="Corbel"/>
                <a:sym typeface="Corbel"/>
              </a:rPr>
              <a:t>The fourth industrial revolution roller coaster</a:t>
            </a:r>
            <a:br>
              <a:rPr lang="en-US" sz="1100" b="0" i="1"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2022</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Pencil , tracing paper, watercolors, crayons and gouache on paper.</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Tritych: 107 x 72 cm paper.</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Left and right part: 125 x 84 x 4 cm. framed.</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Center part: 125 x 77,8 x 4 cm. framed.</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Unique piece</a:t>
            </a:r>
            <a:br>
              <a:rPr lang="en-US" sz="1100" b="0" i="0" u="none">
                <a:solidFill>
                  <a:srgbClr val="000000"/>
                </a:solidFill>
                <a:latin typeface="Corbel"/>
                <a:ea typeface="Corbel"/>
                <a:cs typeface="Corbel"/>
                <a:sym typeface="Corbel"/>
              </a:rPr>
            </a:br>
            <a:br>
              <a:rPr lang="en-US" sz="1100" b="0" i="0" u="none">
                <a:solidFill>
                  <a:srgbClr val="000000"/>
                </a:solidFill>
                <a:latin typeface="Corbel"/>
                <a:ea typeface="Corbel"/>
                <a:cs typeface="Corbel"/>
                <a:sym typeface="Corbel"/>
              </a:rPr>
            </a:br>
            <a:endParaRPr/>
          </a:p>
          <a:p>
            <a:pPr marL="0" marR="0" lvl="0" indent="0" algn="l" rtl="0">
              <a:lnSpc>
                <a:spcPct val="100000"/>
              </a:lnSpc>
              <a:spcBef>
                <a:spcPts val="0"/>
              </a:spcBef>
              <a:spcAft>
                <a:spcPts val="0"/>
              </a:spcAft>
              <a:buNone/>
            </a:pPr>
            <a:endParaRPr sz="1100" b="0" i="0" u="none">
              <a:solidFill>
                <a:srgbClr val="000000"/>
              </a:solidFill>
              <a:latin typeface="Corbel"/>
              <a:ea typeface="Corbel"/>
              <a:cs typeface="Corbel"/>
              <a:sym typeface="Corbel"/>
            </a:endParaRPr>
          </a:p>
        </p:txBody>
      </p:sp>
      <p:pic>
        <p:nvPicPr>
          <p:cNvPr id="311" name="Google Shape;311;p46"/>
          <p:cNvPicPr preferRelativeResize="0"/>
          <p:nvPr/>
        </p:nvPicPr>
        <p:blipFill rotWithShape="1">
          <a:blip r:embed="rId4">
            <a:alphaModFix/>
          </a:blip>
          <a:srcRect/>
          <a:stretch/>
        </p:blipFill>
        <p:spPr>
          <a:xfrm>
            <a:off x="965200" y="2508250"/>
            <a:ext cx="4927600" cy="3282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47"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317" name="Google Shape;317;p47"/>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318" name="Google Shape;318;p47"/>
          <p:cNvSpPr txBox="1"/>
          <p:nvPr/>
        </p:nvSpPr>
        <p:spPr>
          <a:xfrm>
            <a:off x="188912" y="7069137"/>
            <a:ext cx="6480175" cy="1446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1" u="none">
                <a:solidFill>
                  <a:srgbClr val="000000"/>
                </a:solidFill>
                <a:latin typeface="Corbel"/>
                <a:ea typeface="Corbel"/>
                <a:cs typeface="Corbel"/>
                <a:sym typeface="Corbel"/>
              </a:rPr>
              <a:t>Anatomy of a European Warfare Device</a:t>
            </a:r>
            <a:br>
              <a:rPr lang="en-US" sz="1100" b="0" i="1"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2023</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Spray on honeycomb aluminium panel.</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4 parts: 100 x 150 cm each.</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Unique piece</a:t>
            </a:r>
            <a:br>
              <a:rPr lang="en-US" sz="1100" b="0" i="0" u="none">
                <a:solidFill>
                  <a:srgbClr val="000000"/>
                </a:solidFill>
                <a:latin typeface="Corbel"/>
                <a:ea typeface="Corbel"/>
                <a:cs typeface="Corbel"/>
                <a:sym typeface="Corbel"/>
              </a:rPr>
            </a:br>
            <a:br>
              <a:rPr lang="en-US" sz="1100" b="0" i="0" u="none">
                <a:solidFill>
                  <a:srgbClr val="000000"/>
                </a:solidFill>
                <a:latin typeface="Corbel"/>
                <a:ea typeface="Corbel"/>
                <a:cs typeface="Corbel"/>
                <a:sym typeface="Corbel"/>
              </a:rPr>
            </a:br>
            <a:endParaRPr/>
          </a:p>
          <a:p>
            <a:pPr marL="0" marR="0" lvl="0" indent="0" algn="l" rtl="0">
              <a:lnSpc>
                <a:spcPct val="100000"/>
              </a:lnSpc>
              <a:spcBef>
                <a:spcPts val="0"/>
              </a:spcBef>
              <a:spcAft>
                <a:spcPts val="0"/>
              </a:spcAft>
              <a:buNone/>
            </a:pPr>
            <a:endParaRPr sz="1100" b="0" i="0" u="none">
              <a:solidFill>
                <a:srgbClr val="000000"/>
              </a:solidFill>
              <a:latin typeface="Corbel"/>
              <a:ea typeface="Corbel"/>
              <a:cs typeface="Corbel"/>
              <a:sym typeface="Corbel"/>
            </a:endParaRPr>
          </a:p>
        </p:txBody>
      </p:sp>
      <p:pic>
        <p:nvPicPr>
          <p:cNvPr id="319" name="Google Shape;319;p47"/>
          <p:cNvPicPr preferRelativeResize="0"/>
          <p:nvPr/>
        </p:nvPicPr>
        <p:blipFill rotWithShape="1">
          <a:blip r:embed="rId4">
            <a:alphaModFix/>
          </a:blip>
          <a:srcRect/>
          <a:stretch/>
        </p:blipFill>
        <p:spPr>
          <a:xfrm>
            <a:off x="333375" y="2916237"/>
            <a:ext cx="6191250" cy="2174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48"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325" name="Google Shape;325;p48"/>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326" name="Google Shape;326;p48"/>
          <p:cNvSpPr txBox="1"/>
          <p:nvPr/>
        </p:nvSpPr>
        <p:spPr>
          <a:xfrm>
            <a:off x="188912" y="7069137"/>
            <a:ext cx="6480175" cy="1446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1" u="none">
                <a:solidFill>
                  <a:srgbClr val="000000"/>
                </a:solidFill>
                <a:latin typeface="Corbel"/>
                <a:ea typeface="Corbel"/>
                <a:cs typeface="Corbel"/>
                <a:sym typeface="Corbel"/>
              </a:rPr>
              <a:t>Anatomy of a European Warfare Device</a:t>
            </a:r>
            <a:br>
              <a:rPr lang="en-US" sz="1100" b="0" i="1"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2023</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Spray on honeycomb aluminium panel.</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4 parts: 100 x 150 cm each.</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Unique piece</a:t>
            </a:r>
            <a:br>
              <a:rPr lang="en-US" sz="1100" b="0" i="0" u="none">
                <a:solidFill>
                  <a:srgbClr val="000000"/>
                </a:solidFill>
                <a:latin typeface="Corbel"/>
                <a:ea typeface="Corbel"/>
                <a:cs typeface="Corbel"/>
                <a:sym typeface="Corbel"/>
              </a:rPr>
            </a:br>
            <a:br>
              <a:rPr lang="en-US" sz="1100" b="0" i="0" u="none">
                <a:solidFill>
                  <a:srgbClr val="000000"/>
                </a:solidFill>
                <a:latin typeface="Corbel"/>
                <a:ea typeface="Corbel"/>
                <a:cs typeface="Corbel"/>
                <a:sym typeface="Corbel"/>
              </a:rPr>
            </a:br>
            <a:endParaRPr/>
          </a:p>
          <a:p>
            <a:pPr marL="0" marR="0" lvl="0" indent="0" algn="l" rtl="0">
              <a:lnSpc>
                <a:spcPct val="100000"/>
              </a:lnSpc>
              <a:spcBef>
                <a:spcPts val="0"/>
              </a:spcBef>
              <a:spcAft>
                <a:spcPts val="0"/>
              </a:spcAft>
              <a:buNone/>
            </a:pPr>
            <a:endParaRPr sz="1100" b="0" i="0" u="none">
              <a:solidFill>
                <a:srgbClr val="000000"/>
              </a:solidFill>
              <a:latin typeface="Corbel"/>
              <a:ea typeface="Corbel"/>
              <a:cs typeface="Corbel"/>
              <a:sym typeface="Corbel"/>
            </a:endParaRPr>
          </a:p>
        </p:txBody>
      </p:sp>
      <p:pic>
        <p:nvPicPr>
          <p:cNvPr id="327" name="Google Shape;327;p48"/>
          <p:cNvPicPr preferRelativeResize="0"/>
          <p:nvPr/>
        </p:nvPicPr>
        <p:blipFill rotWithShape="1">
          <a:blip r:embed="rId4">
            <a:alphaModFix/>
          </a:blip>
          <a:srcRect/>
          <a:stretch/>
        </p:blipFill>
        <p:spPr>
          <a:xfrm>
            <a:off x="1011237" y="2482850"/>
            <a:ext cx="4835525" cy="32337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49"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333" name="Google Shape;333;p49"/>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334" name="Google Shape;334;p49"/>
          <p:cNvSpPr txBox="1"/>
          <p:nvPr/>
        </p:nvSpPr>
        <p:spPr>
          <a:xfrm>
            <a:off x="188912" y="7069137"/>
            <a:ext cx="6480175" cy="1446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1" u="none">
                <a:solidFill>
                  <a:srgbClr val="000000"/>
                </a:solidFill>
                <a:latin typeface="Corbel"/>
                <a:ea typeface="Corbel"/>
                <a:cs typeface="Corbel"/>
                <a:sym typeface="Corbel"/>
              </a:rPr>
              <a:t>Anatomy of a European Warfare Device</a:t>
            </a:r>
            <a:br>
              <a:rPr lang="en-US" sz="1100" b="0" i="1"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2023</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Spray on honeycomb aluminium panel.</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4 parts: 100 x 150 cm each.</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Unique piece</a:t>
            </a:r>
            <a:br>
              <a:rPr lang="en-US" sz="1100" b="0" i="0" u="none">
                <a:solidFill>
                  <a:srgbClr val="000000"/>
                </a:solidFill>
                <a:latin typeface="Corbel"/>
                <a:ea typeface="Corbel"/>
                <a:cs typeface="Corbel"/>
                <a:sym typeface="Corbel"/>
              </a:rPr>
            </a:br>
            <a:br>
              <a:rPr lang="en-US" sz="1100" b="0" i="0" u="none">
                <a:solidFill>
                  <a:srgbClr val="000000"/>
                </a:solidFill>
                <a:latin typeface="Corbel"/>
                <a:ea typeface="Corbel"/>
                <a:cs typeface="Corbel"/>
                <a:sym typeface="Corbel"/>
              </a:rPr>
            </a:br>
            <a:endParaRPr/>
          </a:p>
          <a:p>
            <a:pPr marL="0" marR="0" lvl="0" indent="0" algn="l" rtl="0">
              <a:lnSpc>
                <a:spcPct val="100000"/>
              </a:lnSpc>
              <a:spcBef>
                <a:spcPts val="0"/>
              </a:spcBef>
              <a:spcAft>
                <a:spcPts val="0"/>
              </a:spcAft>
              <a:buNone/>
            </a:pPr>
            <a:endParaRPr sz="1100" b="0" i="0" u="none">
              <a:solidFill>
                <a:srgbClr val="000000"/>
              </a:solidFill>
              <a:latin typeface="Corbel"/>
              <a:ea typeface="Corbel"/>
              <a:cs typeface="Corbel"/>
              <a:sym typeface="Corbel"/>
            </a:endParaRPr>
          </a:p>
        </p:txBody>
      </p:sp>
      <p:pic>
        <p:nvPicPr>
          <p:cNvPr id="335" name="Google Shape;335;p49"/>
          <p:cNvPicPr preferRelativeResize="0"/>
          <p:nvPr/>
        </p:nvPicPr>
        <p:blipFill rotWithShape="1">
          <a:blip r:embed="rId4">
            <a:alphaModFix/>
          </a:blip>
          <a:srcRect/>
          <a:stretch/>
        </p:blipFill>
        <p:spPr>
          <a:xfrm>
            <a:off x="931862" y="2555875"/>
            <a:ext cx="5048250" cy="3362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50"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341" name="Google Shape;341;p50"/>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342" name="Google Shape;342;p50"/>
          <p:cNvSpPr txBox="1"/>
          <p:nvPr/>
        </p:nvSpPr>
        <p:spPr>
          <a:xfrm>
            <a:off x="188912" y="7069137"/>
            <a:ext cx="6480175" cy="1446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1" u="none">
                <a:solidFill>
                  <a:srgbClr val="000000"/>
                </a:solidFill>
                <a:latin typeface="Corbel"/>
                <a:ea typeface="Corbel"/>
                <a:cs typeface="Corbel"/>
                <a:sym typeface="Corbel"/>
              </a:rPr>
              <a:t>Anatomy of a European Warfare Device</a:t>
            </a:r>
            <a:br>
              <a:rPr lang="en-US" sz="1100" b="0" i="1"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2023</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Spray on honeycomb aluminium panel.</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4 parts: 100 x 150 cm each.</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Unique piece</a:t>
            </a:r>
            <a:br>
              <a:rPr lang="en-US" sz="1100" b="0" i="0" u="none">
                <a:solidFill>
                  <a:srgbClr val="000000"/>
                </a:solidFill>
                <a:latin typeface="Corbel"/>
                <a:ea typeface="Corbel"/>
                <a:cs typeface="Corbel"/>
                <a:sym typeface="Corbel"/>
              </a:rPr>
            </a:br>
            <a:br>
              <a:rPr lang="en-US" sz="1100" b="0" i="0" u="none">
                <a:solidFill>
                  <a:srgbClr val="000000"/>
                </a:solidFill>
                <a:latin typeface="Corbel"/>
                <a:ea typeface="Corbel"/>
                <a:cs typeface="Corbel"/>
                <a:sym typeface="Corbel"/>
              </a:rPr>
            </a:br>
            <a:endParaRPr/>
          </a:p>
          <a:p>
            <a:pPr marL="0" marR="0" lvl="0" indent="0" algn="l" rtl="0">
              <a:lnSpc>
                <a:spcPct val="100000"/>
              </a:lnSpc>
              <a:spcBef>
                <a:spcPts val="0"/>
              </a:spcBef>
              <a:spcAft>
                <a:spcPts val="0"/>
              </a:spcAft>
              <a:buNone/>
            </a:pPr>
            <a:endParaRPr sz="1100" b="0" i="0" u="none">
              <a:solidFill>
                <a:srgbClr val="000000"/>
              </a:solidFill>
              <a:latin typeface="Corbel"/>
              <a:ea typeface="Corbel"/>
              <a:cs typeface="Corbel"/>
              <a:sym typeface="Corbel"/>
            </a:endParaRPr>
          </a:p>
        </p:txBody>
      </p:sp>
      <p:pic>
        <p:nvPicPr>
          <p:cNvPr id="343" name="Google Shape;343;p50"/>
          <p:cNvPicPr preferRelativeResize="0"/>
          <p:nvPr/>
        </p:nvPicPr>
        <p:blipFill rotWithShape="1">
          <a:blip r:embed="rId4">
            <a:alphaModFix/>
          </a:blip>
          <a:srcRect/>
          <a:stretch/>
        </p:blipFill>
        <p:spPr>
          <a:xfrm>
            <a:off x="981075" y="2592387"/>
            <a:ext cx="4895850" cy="3286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1"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349" name="Google Shape;349;p51"/>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350" name="Google Shape;350;p51"/>
          <p:cNvSpPr txBox="1"/>
          <p:nvPr/>
        </p:nvSpPr>
        <p:spPr>
          <a:xfrm>
            <a:off x="188912" y="7069137"/>
            <a:ext cx="6480175" cy="1446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1" u="none">
                <a:solidFill>
                  <a:srgbClr val="000000"/>
                </a:solidFill>
                <a:latin typeface="Corbel"/>
                <a:ea typeface="Corbel"/>
                <a:cs typeface="Corbel"/>
                <a:sym typeface="Corbel"/>
              </a:rPr>
              <a:t>Anatomy of a European Warfare Device</a:t>
            </a:r>
            <a:br>
              <a:rPr lang="en-US" sz="1100" b="0" i="1"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2023</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Spray on honeycomb aluminium panel.</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4 parts: 100 x 150 cm each.</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Unique piece</a:t>
            </a:r>
            <a:br>
              <a:rPr lang="en-US" sz="1100" b="0" i="0" u="none">
                <a:solidFill>
                  <a:srgbClr val="000000"/>
                </a:solidFill>
                <a:latin typeface="Corbel"/>
                <a:ea typeface="Corbel"/>
                <a:cs typeface="Corbel"/>
                <a:sym typeface="Corbel"/>
              </a:rPr>
            </a:br>
            <a:br>
              <a:rPr lang="en-US" sz="1100" b="0" i="0" u="none">
                <a:solidFill>
                  <a:srgbClr val="000000"/>
                </a:solidFill>
                <a:latin typeface="Corbel"/>
                <a:ea typeface="Corbel"/>
                <a:cs typeface="Corbel"/>
                <a:sym typeface="Corbel"/>
              </a:rPr>
            </a:br>
            <a:endParaRPr/>
          </a:p>
          <a:p>
            <a:pPr marL="0" marR="0" lvl="0" indent="0" algn="l" rtl="0">
              <a:lnSpc>
                <a:spcPct val="100000"/>
              </a:lnSpc>
              <a:spcBef>
                <a:spcPts val="0"/>
              </a:spcBef>
              <a:spcAft>
                <a:spcPts val="0"/>
              </a:spcAft>
              <a:buNone/>
            </a:pPr>
            <a:endParaRPr sz="1100" b="0" i="0" u="none">
              <a:solidFill>
                <a:srgbClr val="000000"/>
              </a:solidFill>
              <a:latin typeface="Corbel"/>
              <a:ea typeface="Corbel"/>
              <a:cs typeface="Corbel"/>
              <a:sym typeface="Corbel"/>
            </a:endParaRPr>
          </a:p>
        </p:txBody>
      </p:sp>
      <p:pic>
        <p:nvPicPr>
          <p:cNvPr id="351" name="Google Shape;351;p51"/>
          <p:cNvPicPr preferRelativeResize="0"/>
          <p:nvPr/>
        </p:nvPicPr>
        <p:blipFill rotWithShape="1">
          <a:blip r:embed="rId4">
            <a:alphaModFix/>
          </a:blip>
          <a:srcRect/>
          <a:stretch/>
        </p:blipFill>
        <p:spPr>
          <a:xfrm>
            <a:off x="971550" y="2613025"/>
            <a:ext cx="4914900" cy="3244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52"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357" name="Google Shape;357;p52"/>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358" name="Google Shape;358;p52"/>
          <p:cNvSpPr txBox="1"/>
          <p:nvPr/>
        </p:nvSpPr>
        <p:spPr>
          <a:xfrm>
            <a:off x="188912" y="7380287"/>
            <a:ext cx="6480175" cy="1277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1" u="none">
                <a:solidFill>
                  <a:srgbClr val="000000"/>
                </a:solidFill>
                <a:latin typeface="Corbel"/>
                <a:ea typeface="Corbel"/>
                <a:cs typeface="Corbel"/>
                <a:sym typeface="Corbel"/>
              </a:rPr>
              <a:t>A synthetic entreprise</a:t>
            </a:r>
            <a:br>
              <a:rPr lang="en-US" sz="1100" b="0" i="1"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2023</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Color pencils, letraset and gouache on paper.</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37 x 28 cm; 46 x 37 x 3cm. framed</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Unique piece</a:t>
            </a:r>
            <a:br>
              <a:rPr lang="en-US" sz="1100" b="0" i="0" u="none">
                <a:solidFill>
                  <a:srgbClr val="000000"/>
                </a:solidFill>
                <a:latin typeface="Corbel"/>
                <a:ea typeface="Corbel"/>
                <a:cs typeface="Corbel"/>
                <a:sym typeface="Corbel"/>
              </a:rPr>
            </a:br>
            <a:br>
              <a:rPr lang="en-US" sz="1100" b="0" i="0" u="none">
                <a:solidFill>
                  <a:srgbClr val="000000"/>
                </a:solidFill>
                <a:latin typeface="Corbel"/>
                <a:ea typeface="Corbel"/>
                <a:cs typeface="Corbel"/>
                <a:sym typeface="Corbel"/>
              </a:rPr>
            </a:br>
            <a:endParaRPr/>
          </a:p>
        </p:txBody>
      </p:sp>
      <p:pic>
        <p:nvPicPr>
          <p:cNvPr id="359" name="Google Shape;359;p52"/>
          <p:cNvPicPr preferRelativeResize="0"/>
          <p:nvPr/>
        </p:nvPicPr>
        <p:blipFill rotWithShape="1">
          <a:blip r:embed="rId4">
            <a:alphaModFix/>
          </a:blip>
          <a:srcRect/>
          <a:stretch/>
        </p:blipFill>
        <p:spPr>
          <a:xfrm>
            <a:off x="1808162" y="1881187"/>
            <a:ext cx="3241675" cy="4911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53"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365" name="Google Shape;365;p53"/>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366" name="Google Shape;366;p53"/>
          <p:cNvSpPr txBox="1"/>
          <p:nvPr/>
        </p:nvSpPr>
        <p:spPr>
          <a:xfrm>
            <a:off x="188912" y="7069137"/>
            <a:ext cx="6480175" cy="1446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1" u="none">
                <a:solidFill>
                  <a:srgbClr val="000000"/>
                </a:solidFill>
                <a:latin typeface="Corbel"/>
                <a:ea typeface="Corbel"/>
                <a:cs typeface="Corbel"/>
                <a:sym typeface="Corbel"/>
              </a:rPr>
              <a:t>Eurodrone 2023</a:t>
            </a:r>
            <a:br>
              <a:rPr lang="en-US" sz="1100" b="0" i="1"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2023</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Watercolor and tracing paper on paper.</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31 x 42; 39 x 51 x 3 cm. framed</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Unique piece</a:t>
            </a:r>
            <a:br>
              <a:rPr lang="en-US" sz="1100" b="0" i="0" u="none">
                <a:solidFill>
                  <a:srgbClr val="000000"/>
                </a:solidFill>
                <a:latin typeface="Corbel"/>
                <a:ea typeface="Corbel"/>
                <a:cs typeface="Corbel"/>
                <a:sym typeface="Corbel"/>
              </a:rPr>
            </a:br>
            <a:br>
              <a:rPr lang="en-US" sz="1100" b="0" i="0" u="none">
                <a:solidFill>
                  <a:srgbClr val="000000"/>
                </a:solidFill>
                <a:latin typeface="Corbel"/>
                <a:ea typeface="Corbel"/>
                <a:cs typeface="Corbel"/>
                <a:sym typeface="Corbel"/>
              </a:rPr>
            </a:br>
            <a:endParaRPr/>
          </a:p>
          <a:p>
            <a:pPr marL="0" marR="0" lvl="0" indent="0" algn="l" rtl="0">
              <a:lnSpc>
                <a:spcPct val="100000"/>
              </a:lnSpc>
              <a:spcBef>
                <a:spcPts val="0"/>
              </a:spcBef>
              <a:spcAft>
                <a:spcPts val="0"/>
              </a:spcAft>
              <a:buNone/>
            </a:pPr>
            <a:endParaRPr sz="1100" b="0" i="0" u="none">
              <a:solidFill>
                <a:srgbClr val="000000"/>
              </a:solidFill>
              <a:latin typeface="Corbel"/>
              <a:ea typeface="Corbel"/>
              <a:cs typeface="Corbel"/>
              <a:sym typeface="Corbel"/>
            </a:endParaRPr>
          </a:p>
        </p:txBody>
      </p:sp>
      <p:pic>
        <p:nvPicPr>
          <p:cNvPr id="367" name="Google Shape;367;p53"/>
          <p:cNvPicPr preferRelativeResize="0"/>
          <p:nvPr/>
        </p:nvPicPr>
        <p:blipFill rotWithShape="1">
          <a:blip r:embed="rId4">
            <a:alphaModFix/>
          </a:blip>
          <a:srcRect/>
          <a:stretch/>
        </p:blipFill>
        <p:spPr>
          <a:xfrm>
            <a:off x="865187" y="2498725"/>
            <a:ext cx="5127625" cy="34305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54"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373" name="Google Shape;373;p54"/>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374" name="Google Shape;374;p54"/>
          <p:cNvSpPr txBox="1"/>
          <p:nvPr/>
        </p:nvSpPr>
        <p:spPr>
          <a:xfrm>
            <a:off x="188912" y="7069137"/>
            <a:ext cx="6480175" cy="1277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1" u="none">
                <a:solidFill>
                  <a:srgbClr val="000000"/>
                </a:solidFill>
                <a:latin typeface="Corbel"/>
                <a:ea typeface="Corbel"/>
                <a:cs typeface="Corbel"/>
                <a:sym typeface="Corbel"/>
              </a:rPr>
              <a:t>We’ve seen the future and it’s unmaned</a:t>
            </a:r>
            <a:br>
              <a:rPr lang="en-US" sz="1100" b="0" i="1"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2023</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Carbonpaper, offset print and gouache on paper.</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39 x 27 cm; 47 x 36 x 3 cm. framed</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Unique piece</a:t>
            </a:r>
            <a:br>
              <a:rPr lang="en-US" sz="1100" b="0" i="0" u="none">
                <a:solidFill>
                  <a:srgbClr val="000000"/>
                </a:solidFill>
                <a:latin typeface="Corbel"/>
                <a:ea typeface="Corbel"/>
                <a:cs typeface="Corbel"/>
                <a:sym typeface="Corbel"/>
              </a:rPr>
            </a:br>
            <a:br>
              <a:rPr lang="en-US" sz="1100" b="0" i="0" u="none">
                <a:solidFill>
                  <a:srgbClr val="000000"/>
                </a:solidFill>
                <a:latin typeface="Corbel"/>
                <a:ea typeface="Corbel"/>
                <a:cs typeface="Corbel"/>
                <a:sym typeface="Corbel"/>
              </a:rPr>
            </a:br>
            <a:endParaRPr/>
          </a:p>
        </p:txBody>
      </p:sp>
      <p:pic>
        <p:nvPicPr>
          <p:cNvPr id="375" name="Google Shape;375;p54"/>
          <p:cNvPicPr preferRelativeResize="0"/>
          <p:nvPr/>
        </p:nvPicPr>
        <p:blipFill rotWithShape="1">
          <a:blip r:embed="rId4">
            <a:alphaModFix/>
          </a:blip>
          <a:srcRect/>
          <a:stretch/>
        </p:blipFill>
        <p:spPr>
          <a:xfrm>
            <a:off x="1819275" y="1889125"/>
            <a:ext cx="3219450" cy="4813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55"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381" name="Google Shape;381;p55"/>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382" name="Google Shape;382;p55"/>
          <p:cNvSpPr txBox="1"/>
          <p:nvPr/>
        </p:nvSpPr>
        <p:spPr>
          <a:xfrm>
            <a:off x="188912" y="7069137"/>
            <a:ext cx="6480175" cy="1277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1" u="none">
                <a:solidFill>
                  <a:srgbClr val="000000"/>
                </a:solidFill>
                <a:latin typeface="Corbel"/>
                <a:ea typeface="Corbel"/>
                <a:cs typeface="Corbel"/>
                <a:sym typeface="Corbel"/>
              </a:rPr>
              <a:t>A transparent concept of violence</a:t>
            </a:r>
            <a:br>
              <a:rPr lang="en-US" sz="1100" b="0" i="1"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2023</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Laser print and tracing paper on paper.</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36x 60 cm ; 45 x 70 x 3 cm. framed.</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Unique piece</a:t>
            </a:r>
            <a:br>
              <a:rPr lang="en-US" sz="1100" b="0" i="0" u="none">
                <a:solidFill>
                  <a:srgbClr val="000000"/>
                </a:solidFill>
                <a:latin typeface="Corbel"/>
                <a:ea typeface="Corbel"/>
                <a:cs typeface="Corbel"/>
                <a:sym typeface="Corbel"/>
              </a:rPr>
            </a:br>
            <a:br>
              <a:rPr lang="en-US" sz="1100" b="0" i="0" u="none">
                <a:solidFill>
                  <a:srgbClr val="000000"/>
                </a:solidFill>
                <a:latin typeface="Corbel"/>
                <a:ea typeface="Corbel"/>
                <a:cs typeface="Corbel"/>
                <a:sym typeface="Corbel"/>
              </a:rPr>
            </a:br>
            <a:endParaRPr/>
          </a:p>
        </p:txBody>
      </p:sp>
      <p:pic>
        <p:nvPicPr>
          <p:cNvPr id="383" name="Google Shape;383;p55"/>
          <p:cNvPicPr preferRelativeResize="0"/>
          <p:nvPr/>
        </p:nvPicPr>
        <p:blipFill rotWithShape="1">
          <a:blip r:embed="rId4">
            <a:alphaModFix/>
          </a:blip>
          <a:srcRect/>
          <a:stretch/>
        </p:blipFill>
        <p:spPr>
          <a:xfrm>
            <a:off x="871537" y="2411412"/>
            <a:ext cx="5114925" cy="34083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8" descr="\\servidoradn\Usr\ADN\LOGOS-Hojas Tipo\LOGOS\Logo ADN2012.jpg"/>
          <p:cNvPicPr preferRelativeResize="0"/>
          <p:nvPr/>
        </p:nvPicPr>
        <p:blipFill rotWithShape="1">
          <a:blip r:embed="rId3">
            <a:alphaModFix/>
          </a:blip>
          <a:srcRect/>
          <a:stretch/>
        </p:blipFill>
        <p:spPr>
          <a:xfrm>
            <a:off x="61913" y="60325"/>
            <a:ext cx="2071687" cy="623888"/>
          </a:xfrm>
          <a:prstGeom prst="rect">
            <a:avLst/>
          </a:prstGeom>
          <a:noFill/>
          <a:ln>
            <a:noFill/>
          </a:ln>
        </p:spPr>
      </p:pic>
      <p:sp>
        <p:nvSpPr>
          <p:cNvPr id="246" name="Google Shape;246;p38"/>
          <p:cNvSpPr/>
          <p:nvPr/>
        </p:nvSpPr>
        <p:spPr>
          <a:xfrm>
            <a:off x="65088" y="539750"/>
            <a:ext cx="25002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orbel"/>
                <a:ea typeface="Corbel"/>
                <a:cs typeface="Corbel"/>
                <a:sym typeface="Corbel"/>
              </a:rPr>
              <a:t>c/ Mallorca, 205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orbel"/>
                <a:ea typeface="Corbel"/>
                <a:cs typeface="Corbel"/>
                <a:sym typeface="Corbel"/>
              </a:rPr>
              <a:t>08036 Barcelona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orbel"/>
                <a:ea typeface="Corbel"/>
                <a:cs typeface="Corbel"/>
                <a:sym typeface="Corbel"/>
              </a:rPr>
              <a:t>T. (+34) 93 451 0064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D0D0D"/>
              </a:buClr>
              <a:buSzPts val="1000"/>
              <a:buFont typeface="Arial"/>
              <a:buNone/>
            </a:pPr>
            <a:r>
              <a:rPr lang="en-US" sz="1000" b="0" i="0" u="none" strike="noStrike" cap="none">
                <a:solidFill>
                  <a:srgbClr val="0D0D0D"/>
                </a:solidFill>
                <a:latin typeface="Corbel"/>
                <a:ea typeface="Corbel"/>
                <a:cs typeface="Corbel"/>
                <a:sym typeface="Corbel"/>
              </a:rPr>
              <a:t>info@adngaleria.com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D0D0D"/>
              </a:buClr>
              <a:buSzPts val="1000"/>
              <a:buFont typeface="Arial"/>
              <a:buNone/>
            </a:pPr>
            <a:r>
              <a:rPr lang="en-US" sz="1000" b="0" i="0" u="none" strike="noStrike" cap="none">
                <a:solidFill>
                  <a:srgbClr val="0D0D0D"/>
                </a:solidFill>
                <a:latin typeface="Corbel"/>
                <a:ea typeface="Corbel"/>
                <a:cs typeface="Corbel"/>
                <a:sym typeface="Corbel"/>
              </a:rPr>
              <a:t>www.adngaleria.com</a:t>
            </a:r>
            <a:endParaRPr sz="1400" b="0" i="0" u="none" strike="noStrike" cap="none">
              <a:solidFill>
                <a:srgbClr val="000000"/>
              </a:solidFill>
              <a:latin typeface="Arial"/>
              <a:ea typeface="Arial"/>
              <a:cs typeface="Arial"/>
              <a:sym typeface="Arial"/>
            </a:endParaRPr>
          </a:p>
        </p:txBody>
      </p:sp>
      <p:sp>
        <p:nvSpPr>
          <p:cNvPr id="247" name="Google Shape;247;p38"/>
          <p:cNvSpPr txBox="1"/>
          <p:nvPr/>
        </p:nvSpPr>
        <p:spPr>
          <a:xfrm>
            <a:off x="188913" y="7069138"/>
            <a:ext cx="6480300" cy="144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Corbel"/>
                <a:ea typeface="Corbel"/>
                <a:cs typeface="Corbel"/>
                <a:sym typeface="Corbel"/>
              </a:rPr>
              <a:t>Joan Pallé</a:t>
            </a:r>
            <a:endParaRPr sz="11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Arial"/>
              <a:buNone/>
            </a:pPr>
            <a:r>
              <a:rPr lang="en-US" sz="1100" b="1" i="1" u="none" strike="noStrike" cap="none">
                <a:solidFill>
                  <a:srgbClr val="000000"/>
                </a:solidFill>
                <a:latin typeface="Corbel"/>
                <a:ea typeface="Corbel"/>
                <a:cs typeface="Corbel"/>
                <a:sym typeface="Corbel"/>
              </a:rPr>
              <a:t>Hombre en llamas VI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orbel"/>
                <a:ea typeface="Corbel"/>
                <a:cs typeface="Corbel"/>
                <a:sym typeface="Corbel"/>
              </a:rPr>
              <a:t>2026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orbel"/>
                <a:ea typeface="Corbel"/>
                <a:cs typeface="Corbel"/>
                <a:sym typeface="Corbel"/>
              </a:rPr>
              <a:t>Enamelled ceramics with commercial and handmade glazes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orbel"/>
                <a:ea typeface="Corbel"/>
                <a:cs typeface="Corbel"/>
                <a:sym typeface="Corbel"/>
              </a:rPr>
              <a:t>38 x 18 x 12 cm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orbel"/>
                <a:ea typeface="Corbel"/>
                <a:cs typeface="Corbel"/>
                <a:sym typeface="Corbel"/>
              </a:rPr>
              <a:t>Unique piece.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Corbel"/>
              <a:ea typeface="Corbel"/>
              <a:cs typeface="Corbel"/>
              <a:sym typeface="Corbel"/>
            </a:endParaRPr>
          </a:p>
        </p:txBody>
      </p:sp>
      <p:pic>
        <p:nvPicPr>
          <p:cNvPr id="248" name="Google Shape;248;p38"/>
          <p:cNvPicPr preferRelativeResize="0"/>
          <p:nvPr/>
        </p:nvPicPr>
        <p:blipFill rotWithShape="1">
          <a:blip r:embed="rId4">
            <a:alphaModFix/>
          </a:blip>
          <a:srcRect/>
          <a:stretch/>
        </p:blipFill>
        <p:spPr>
          <a:xfrm>
            <a:off x="796398" y="2425241"/>
            <a:ext cx="5265205" cy="351013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56"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389" name="Google Shape;389;p56"/>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390" name="Google Shape;390;p56"/>
          <p:cNvSpPr txBox="1"/>
          <p:nvPr/>
        </p:nvSpPr>
        <p:spPr>
          <a:xfrm>
            <a:off x="188912" y="7069137"/>
            <a:ext cx="6480175" cy="1446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1" u="none">
                <a:solidFill>
                  <a:srgbClr val="000000"/>
                </a:solidFill>
                <a:latin typeface="Corbel"/>
                <a:ea typeface="Corbel"/>
                <a:cs typeface="Corbel"/>
                <a:sym typeface="Corbel"/>
              </a:rPr>
              <a:t>Asymetric wars for asymetric futures</a:t>
            </a:r>
            <a:br>
              <a:rPr lang="en-US" sz="1100" b="0" i="1"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2023</a:t>
            </a:r>
            <a:br>
              <a:rPr lang="en-US" sz="1100" b="0" i="0" u="none">
                <a:solidFill>
                  <a:srgbClr val="000000"/>
                </a:solidFill>
                <a:latin typeface="Corbel"/>
                <a:ea typeface="Corbel"/>
                <a:cs typeface="Corbel"/>
                <a:sym typeface="Corbel"/>
              </a:rPr>
            </a:br>
            <a:r>
              <a:rPr lang="en-US" sz="1100" b="0" i="0" u="none">
                <a:solidFill>
                  <a:srgbClr val="000000"/>
                </a:solidFill>
                <a:latin typeface="Corbel"/>
                <a:ea typeface="Corbel"/>
                <a:cs typeface="Corbel"/>
                <a:sym typeface="Corbel"/>
              </a:rPr>
              <a:t>Laser print , tracing paper, watercolors and color pencil on paper.</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42 x 60 cm; 50 x 70 x 3 cm. framed</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Unique piece</a:t>
            </a:r>
            <a:br>
              <a:rPr lang="en-US" sz="1100" b="0" i="0" u="none">
                <a:solidFill>
                  <a:srgbClr val="000000"/>
                </a:solidFill>
                <a:latin typeface="Corbel"/>
                <a:ea typeface="Corbel"/>
                <a:cs typeface="Corbel"/>
                <a:sym typeface="Corbel"/>
              </a:rPr>
            </a:br>
            <a:br>
              <a:rPr lang="en-US" sz="1100" b="0" i="0" u="none">
                <a:solidFill>
                  <a:srgbClr val="000000"/>
                </a:solidFill>
                <a:latin typeface="Corbel"/>
                <a:ea typeface="Corbel"/>
                <a:cs typeface="Corbel"/>
                <a:sym typeface="Corbel"/>
              </a:rPr>
            </a:br>
            <a:endParaRPr/>
          </a:p>
          <a:p>
            <a:pPr marL="0" marR="0" lvl="0" indent="0" algn="l" rtl="0">
              <a:lnSpc>
                <a:spcPct val="100000"/>
              </a:lnSpc>
              <a:spcBef>
                <a:spcPts val="0"/>
              </a:spcBef>
              <a:spcAft>
                <a:spcPts val="0"/>
              </a:spcAft>
              <a:buNone/>
            </a:pPr>
            <a:endParaRPr sz="1100" b="0" i="0" u="none">
              <a:solidFill>
                <a:srgbClr val="000000"/>
              </a:solidFill>
              <a:latin typeface="Corbel"/>
              <a:ea typeface="Corbel"/>
              <a:cs typeface="Corbel"/>
              <a:sym typeface="Corbel"/>
            </a:endParaRPr>
          </a:p>
        </p:txBody>
      </p:sp>
      <p:pic>
        <p:nvPicPr>
          <p:cNvPr id="391" name="Google Shape;391;p56"/>
          <p:cNvPicPr preferRelativeResize="0"/>
          <p:nvPr/>
        </p:nvPicPr>
        <p:blipFill rotWithShape="1">
          <a:blip r:embed="rId4">
            <a:alphaModFix/>
          </a:blip>
          <a:srcRect/>
          <a:stretch/>
        </p:blipFill>
        <p:spPr>
          <a:xfrm>
            <a:off x="900112" y="2411412"/>
            <a:ext cx="5057775" cy="3355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7"/>
          <p:cNvSpPr txBox="1"/>
          <p:nvPr/>
        </p:nvSpPr>
        <p:spPr>
          <a:xfrm>
            <a:off x="549275" y="1979612"/>
            <a:ext cx="5759450" cy="6370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1" u="none">
                <a:solidFill>
                  <a:schemeClr val="dk1"/>
                </a:solidFill>
                <a:latin typeface="Corbel"/>
                <a:ea typeface="Corbel"/>
                <a:cs typeface="Corbel"/>
                <a:sym typeface="Corbel"/>
              </a:rPr>
              <a:t>Enough space. Komponierhäusche</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2022</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The work are part of the project Enough space, which presents a look at the natural environment as a place on the margins and explores the figure of the theorist or writer isolated in a cabin lost in nature. Pointing to the need for an antisocial attitude of the intellectual to ultimately create an hipersocial product. This work shows miniature representations of the different cabins isolated in nature in which the composer Gustav Mahler worked throughout his life. The project addresses the creator's need for an anti-social attitude to develop his artistic practice, which paradoxically only makes sense when presented in society.</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Las obras forman parte del proyecto Enough space, que ofrece una mirada al entorno natural como un lugar en los márgenes y explora la figura del teórico o escritor aislado en una cabaña perdida en la naturaleza. Señalando la necesidad de una actitud antisocial por parte del intelectual para, en última instancia, crear un producto hipersocial. Esta obra presenta representaciones en miniatura de las diferentes cabañas aisladas en la naturaleza en las que el compositor Gustav Mahler trabajó a lo largo de su vida. El proyecto aborda la necesidad del creador de una actitud antisocial para desarrollar su práctica artística, la cual paradójicamente solo cobra sentido cuando se presenta en la sociedad.</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Les obres formen part del projecte Enough space, que presenta una mirada a l'entorn natural com un lloc als marges i explora la figura del teòric o escriptor aïllat en una cabana perduda a la natura. Assenyalant la necessitat d'una actitud antisocial per part de l'intellectual per, en última instància, crear un producte hipersocial. Aquesta obra mostra representacions en miniatura de les diferents cabanes aïllades a la natura on el compositor Gustav Mahler va treballar al llarg de la seva vida. El projecte aborda la necessitat del creador d'una actitud antisocial per desenvolupar la seva pràctica artística, la qual, paradògicament, només cobra sentit quan es presenta a la societat.</a:t>
            </a:r>
            <a:endParaRPr/>
          </a:p>
          <a:p>
            <a:pPr marL="0" marR="0" lvl="0" indent="0" algn="l" rtl="0">
              <a:lnSpc>
                <a:spcPct val="100000"/>
              </a:lnSpc>
              <a:spcBef>
                <a:spcPts val="0"/>
              </a:spcBef>
              <a:spcAft>
                <a:spcPts val="0"/>
              </a:spcAft>
              <a:buNone/>
            </a:pPr>
            <a:endParaRPr sz="1200" b="0" i="0" u="none">
              <a:solidFill>
                <a:schemeClr val="dk1"/>
              </a:solidFill>
              <a:latin typeface="Corbel"/>
              <a:ea typeface="Corbel"/>
              <a:cs typeface="Corbel"/>
              <a:sym typeface="Corbel"/>
            </a:endParaRPr>
          </a:p>
        </p:txBody>
      </p:sp>
      <p:pic>
        <p:nvPicPr>
          <p:cNvPr id="397" name="Google Shape;397;p57"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398" name="Google Shape;398;p57"/>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8"/>
          <p:cNvSpPr txBox="1"/>
          <p:nvPr/>
        </p:nvSpPr>
        <p:spPr>
          <a:xfrm>
            <a:off x="188912" y="7451725"/>
            <a:ext cx="6480175" cy="938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Enough space. Komponierhäusche</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2022</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Wood, cardboard and acrylic paint.</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Triptych: 23 x 20 x 16 cm; 23 x 26 x 23 cm; 22 x 23 x 20 cm.</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Unique piece</a:t>
            </a:r>
            <a:endParaRPr/>
          </a:p>
        </p:txBody>
      </p:sp>
      <p:pic>
        <p:nvPicPr>
          <p:cNvPr id="404" name="Google Shape;404;p58"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405" name="Google Shape;405;p58"/>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406" name="Google Shape;406;p58"/>
          <p:cNvPicPr preferRelativeResize="0"/>
          <p:nvPr/>
        </p:nvPicPr>
        <p:blipFill rotWithShape="1">
          <a:blip r:embed="rId4">
            <a:alphaModFix/>
          </a:blip>
          <a:srcRect/>
          <a:stretch/>
        </p:blipFill>
        <p:spPr>
          <a:xfrm>
            <a:off x="1084262" y="2411412"/>
            <a:ext cx="4721225" cy="35290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9"/>
          <p:cNvSpPr txBox="1"/>
          <p:nvPr/>
        </p:nvSpPr>
        <p:spPr>
          <a:xfrm>
            <a:off x="549275" y="1979612"/>
            <a:ext cx="5759450" cy="69246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1" u="none">
                <a:solidFill>
                  <a:schemeClr val="dk1"/>
                </a:solidFill>
                <a:latin typeface="Corbel"/>
                <a:ea typeface="Corbel"/>
                <a:cs typeface="Corbel"/>
                <a:sym typeface="Corbel"/>
              </a:rPr>
              <a:t>Enough space. Prospect Cottage</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The work are part of the project Enough space, which presents a look at the natural environment as a place on the margins and explores the figure of the theorist or writer isolated in a cabin lost in nature. Pointing to the need for an antisocial attitude of the intellectual to ultimately create an hipersocial product. In this case, the artwork depicts a miniature reproduction of Prospect Cottage, the house owned by Derek Jarman on the south coast of the United Kingdom. It served as a refuge for the filmmaker in the last years of his life. During the periods he spent in the cottage, Jarman filmed the movie 'The Garden' and wrote the book 'Modern Nature.' Jarman lived in the cottage until his death due to complications related to HIV.</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Las obras forman parte del proyecto Enough space, que ofrece una mirada al entorno natural como un lugar en los márgenes y explora la figura del teórico o escritor aislado en una cabaña perdida en la naturaleza. Señalando la necesidad de una actitud antisocial por parte del intelectual para, en última instancia, crear un producto hipersocial. En este caso, la obra muestra una reproducción en miniatura de Prospect Cottage, la casa que Derek Jarman tenía en la costa sur del Reino Unido. Sirvió como refugio para el cineasta en los últimos años de su vida. Durante los períodos que pasó en la cabaña, Jarman filmó la película 'The Garden' y escribió el libro 'Modern Nature'. Jarman vivió en la cabaña hasta su muerte debido a complicaciones relacionadas con el VIH.</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Les obres formen part del projecte Enough space, que presenta una mirada a l'entorn natural com un lloc als marges i explora la figura del teòric o escriptor aïllat en una cabana perduda a la natura. Assenyalant la necessitat d'una actitud antisocial per part de l'intellectual per, en última instància, crear un producte hipersocial. En aquest cas, l’obra mostra una reproducció en miniatura de Prospect Cottage, la casa en la que tenia </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Derek Jarman a la costa del sud del Regne Unit. Va servir de refugi per al cineasta en els últims anys de la seva vida. Durant els períodes que va passar a la cabana, Jarman va </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filmar la pel·lícula The garden i va escriure el llibre, Modern Nature. Jarman va viure a la </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cabana fins a la seva mort per complicacions relacionades amb el VIH.</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None/>
            </a:pPr>
            <a:endParaRPr sz="1200" b="0" i="0" u="none">
              <a:solidFill>
                <a:schemeClr val="dk1"/>
              </a:solidFill>
              <a:latin typeface="Corbel"/>
              <a:ea typeface="Corbel"/>
              <a:cs typeface="Corbel"/>
              <a:sym typeface="Corbel"/>
            </a:endParaRPr>
          </a:p>
        </p:txBody>
      </p:sp>
      <p:pic>
        <p:nvPicPr>
          <p:cNvPr id="412" name="Google Shape;412;p59"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413" name="Google Shape;413;p59"/>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0"/>
          <p:cNvSpPr txBox="1"/>
          <p:nvPr/>
        </p:nvSpPr>
        <p:spPr>
          <a:xfrm>
            <a:off x="188912" y="7451725"/>
            <a:ext cx="6480175" cy="938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Enough space. Prospect Cottage</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Wood, cartboard and tripod.</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50 x 60 x 135 cm.</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Unique piece</a:t>
            </a:r>
            <a:endParaRPr/>
          </a:p>
        </p:txBody>
      </p:sp>
      <p:pic>
        <p:nvPicPr>
          <p:cNvPr id="419" name="Google Shape;419;p60"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420" name="Google Shape;420;p60"/>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421" name="Google Shape;421;p60"/>
          <p:cNvPicPr preferRelativeResize="0"/>
          <p:nvPr/>
        </p:nvPicPr>
        <p:blipFill rotWithShape="1">
          <a:blip r:embed="rId4">
            <a:alphaModFix/>
          </a:blip>
          <a:srcRect/>
          <a:stretch/>
        </p:blipFill>
        <p:spPr>
          <a:xfrm>
            <a:off x="1096962" y="2484437"/>
            <a:ext cx="4708525" cy="3505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1"/>
          <p:cNvSpPr txBox="1"/>
          <p:nvPr/>
        </p:nvSpPr>
        <p:spPr>
          <a:xfrm>
            <a:off x="549275" y="1908175"/>
            <a:ext cx="5759450" cy="69246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1" u="none">
                <a:solidFill>
                  <a:schemeClr val="dk1"/>
                </a:solidFill>
                <a:latin typeface="Corbel"/>
                <a:ea typeface="Corbel"/>
                <a:cs typeface="Corbel"/>
                <a:sym typeface="Corbel"/>
              </a:rPr>
              <a:t>Enough space:</a:t>
            </a:r>
            <a:endParaRPr/>
          </a:p>
          <a:p>
            <a:pPr marL="0" marR="0" lvl="0" indent="0" algn="l" rtl="0">
              <a:lnSpc>
                <a:spcPct val="100000"/>
              </a:lnSpc>
              <a:spcBef>
                <a:spcPts val="0"/>
              </a:spcBef>
              <a:spcAft>
                <a:spcPts val="0"/>
              </a:spcAft>
              <a:buClr>
                <a:schemeClr val="dk1"/>
              </a:buClr>
              <a:buSzPts val="1200"/>
              <a:buFont typeface="Corbel"/>
              <a:buNone/>
            </a:pPr>
            <a:r>
              <a:rPr lang="en-US" sz="1200" b="1" i="1" u="none">
                <a:solidFill>
                  <a:schemeClr val="dk1"/>
                </a:solidFill>
                <a:latin typeface="Corbel"/>
                <a:ea typeface="Corbel"/>
                <a:cs typeface="Corbel"/>
                <a:sym typeface="Corbel"/>
              </a:rPr>
              <a:t>Lowry’s letter / A magnificent place to live, work, or commit suicide</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The work are part of the project Enough space, which explores the figure of the theorist or writer isolated in a cabin lost in nature. Pointing to the need for an antisocial attitude of the intellectual to ultimately create an hipersocial product. “A magnificent place to live, work, or commit suicide” is a phrase taken from a letter that the writer Malcom Lowry sent his editor Gerald Noxon. In the letter, Malcolm invites his friend to visit him in the cabin in the town where the author lived for years on the Canadian coast. The sculpture shows the moment where Lowry’s cabin was set on fire destroying the only copy he had of the unpublished book In ballast to the white sea.</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Las obras forman parte del proyecto Enough space, que explora la figura del teórico o escritor aislado en una cabaña perdida en la naturaleza. Señalando la necesidad de una actitud antisocial por parte del intelectual para, en última instancia, crear un producto hipersocial. “A magnificent place to live, work, or commit suicide” es una frase tomada de una carta que el escritor Malcom Lowry envió a su editor Gerald Noxon. En la carta, Malcolm invita a su amigo a visitarlo en la cabaña en el pueblo donde el autor vivió durante años en la costa canadiense. La escultura muestra el momento en que la cabaña de Lowry fue incendiada, destruyendo la única copia que tenía del libro inédito "In Ballast to the White Sea".</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Les obres formen part del projecte Enough space, que explora la figura del teòric o escriptor aïllat en una cabana perduda a la natura. Assenyalant la necessitat d'una actitud antisocial per part de l'intellectual per, en última instància, crear un producte hipersocial. “A magnificent place to live, work, or commit suicide” és una frase treta d’una carta que l'escriptor Malcom Lowry va enviar al seu editor Gerald Noxon. A la carta, Malcolm convida el seu amic a visitar-lo a la cabana al poble on l'autor va viure durant anys a la costa canadenca. La escultura mostra el moment en què la cabana de Lowry va ser incendiada, destruint l'única còpia que tenia del llibre inèdit "In Ballast to the White Sea".</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None/>
            </a:pPr>
            <a:endParaRPr sz="1200" b="0" i="0" u="none">
              <a:solidFill>
                <a:schemeClr val="dk1"/>
              </a:solidFill>
              <a:latin typeface="Corbel"/>
              <a:ea typeface="Corbel"/>
              <a:cs typeface="Corbel"/>
              <a:sym typeface="Corbel"/>
            </a:endParaRPr>
          </a:p>
        </p:txBody>
      </p:sp>
      <p:pic>
        <p:nvPicPr>
          <p:cNvPr id="427" name="Google Shape;427;p61"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428" name="Google Shape;428;p61"/>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2"/>
          <p:cNvSpPr txBox="1"/>
          <p:nvPr/>
        </p:nvSpPr>
        <p:spPr>
          <a:xfrm>
            <a:off x="188912" y="7451725"/>
            <a:ext cx="6480175" cy="769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Enough space. Lowry’s letter</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2019</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Pencil on paper and book page framed.</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Unique piece</a:t>
            </a:r>
            <a:endParaRPr/>
          </a:p>
        </p:txBody>
      </p:sp>
      <p:pic>
        <p:nvPicPr>
          <p:cNvPr id="434" name="Google Shape;434;p62"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435" name="Google Shape;435;p62"/>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436" name="Google Shape;436;p62"/>
          <p:cNvPicPr preferRelativeResize="0"/>
          <p:nvPr/>
        </p:nvPicPr>
        <p:blipFill rotWithShape="1">
          <a:blip r:embed="rId4">
            <a:alphaModFix/>
          </a:blip>
          <a:srcRect/>
          <a:stretch/>
        </p:blipFill>
        <p:spPr>
          <a:xfrm>
            <a:off x="908050" y="2411412"/>
            <a:ext cx="5041900" cy="3308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3"/>
          <p:cNvSpPr txBox="1"/>
          <p:nvPr/>
        </p:nvSpPr>
        <p:spPr>
          <a:xfrm>
            <a:off x="188912" y="7451725"/>
            <a:ext cx="6480175" cy="769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Enough space. A magnificent place to live, work, or commit suicide</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Wood, cartboard and tripod</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50 x 40 x 135 cm</a:t>
            </a:r>
            <a:endParaRPr/>
          </a:p>
        </p:txBody>
      </p:sp>
      <p:pic>
        <p:nvPicPr>
          <p:cNvPr id="442" name="Google Shape;442;p63"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443" name="Google Shape;443;p63"/>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444" name="Google Shape;444;p63" descr="T:\Compartida\ADN\_ARTISTAS\1. COLABORACIONES\palle_joan\JP malcolm lowry\lowry 3.png"/>
          <p:cNvPicPr preferRelativeResize="0"/>
          <p:nvPr/>
        </p:nvPicPr>
        <p:blipFill rotWithShape="1">
          <a:blip r:embed="rId4">
            <a:alphaModFix/>
          </a:blip>
          <a:srcRect/>
          <a:stretch/>
        </p:blipFill>
        <p:spPr>
          <a:xfrm>
            <a:off x="812800" y="2268537"/>
            <a:ext cx="5232400" cy="381476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4"/>
          <p:cNvSpPr txBox="1"/>
          <p:nvPr/>
        </p:nvSpPr>
        <p:spPr>
          <a:xfrm>
            <a:off x="549275" y="2268537"/>
            <a:ext cx="5759450" cy="61864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1" u="none">
                <a:solidFill>
                  <a:schemeClr val="dk1"/>
                </a:solidFill>
                <a:latin typeface="Corbel"/>
                <a:ea typeface="Corbel"/>
                <a:cs typeface="Corbel"/>
                <a:sym typeface="Corbel"/>
              </a:rPr>
              <a:t>Enough space. Cabins collection</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The work are part of the project Enough space, which presents a look at the natural environment as a place on the margins and explores the figure of the theorist or writer isolated in a cabin lost in nature. Pointing to the need for an antisocial attitude of the intellectual to ultimately create an hipersocial product. These works are part of the project Enough space. The work presents reproductions of the cabins where the following have lived: H. D. Thoreau, Theodore Kaczyinski “Unabomber”, Virginia Wolf and Le Corbusier.</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Las obras forman parte del proyecto Enough space, que ofrece una mirada al entorno natural como un lugar en los márgenes y explora la figura del teórico o escritor aislado en una cabaña perdida en la naturaleza. Señalando la necesidad de una actitud antisocial por parte del intelectual para, en última instancia, crear un producto hipersocial. Estas obras forman parte del proyecto Enough space. La obra presenta reproducciones de las cabañas donde vivieron los siguientes: H. D. Thoreau, Theodore Kaczyinski "Unabomber", Virginia Woolf y Le Corbusier. </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Les obres formen part del projecte Enough space, que presenta una mirada a l'entorn natural com un lloc als marges i explora la figura del teòric o escriptor aïllat en una cabana perduda a la natura. Assenyalant la necessitat d'una actitud antisocial per part de l'intellectual per, en última instància, crear un producte hipersocial. Aquestes obres formen part del projecte Enough space. La obra presenta reproduccions de les cabanes on van viure els següents: H. D. Thoreau, Theodore Kaczyinski 'Unabomber', Virginia Woolf i Le Corbusier.</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None/>
            </a:pPr>
            <a:endParaRPr sz="1200" b="0" i="0" u="none">
              <a:solidFill>
                <a:schemeClr val="dk1"/>
              </a:solidFill>
              <a:latin typeface="Corbel"/>
              <a:ea typeface="Corbel"/>
              <a:cs typeface="Corbel"/>
              <a:sym typeface="Corbel"/>
            </a:endParaRPr>
          </a:p>
        </p:txBody>
      </p:sp>
      <p:pic>
        <p:nvPicPr>
          <p:cNvPr id="450" name="Google Shape;450;p64"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451" name="Google Shape;451;p64"/>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5"/>
          <p:cNvSpPr txBox="1"/>
          <p:nvPr/>
        </p:nvSpPr>
        <p:spPr>
          <a:xfrm>
            <a:off x="188912" y="7451725"/>
            <a:ext cx="6480175" cy="938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Enough space. Cabins collection</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Wood, cardboard and acrylic paint.</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25 x 150 x 130 cm.</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Unique piece</a:t>
            </a:r>
            <a:endParaRPr/>
          </a:p>
        </p:txBody>
      </p:sp>
      <p:pic>
        <p:nvPicPr>
          <p:cNvPr id="457" name="Google Shape;457;p65"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458" name="Google Shape;458;p65"/>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459" name="Google Shape;459;p65" descr="T:\Compartida\ADN\_ARTISTAS\1. COLABORACIONES\palle_joan\imagenes\cabin_collection\joan_palle_la-_panera_4.jpg"/>
          <p:cNvPicPr preferRelativeResize="0"/>
          <p:nvPr/>
        </p:nvPicPr>
        <p:blipFill rotWithShape="1">
          <a:blip r:embed="rId4">
            <a:alphaModFix/>
          </a:blip>
          <a:srcRect r="5247" b="9071"/>
          <a:stretch/>
        </p:blipFill>
        <p:spPr>
          <a:xfrm>
            <a:off x="692150" y="2411412"/>
            <a:ext cx="5238750" cy="3349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9" descr="\\servidoradn\Usr\ADN\LOGOS-Hojas Tipo\LOGOS\Logo ADN2012.jpg"/>
          <p:cNvPicPr preferRelativeResize="0"/>
          <p:nvPr/>
        </p:nvPicPr>
        <p:blipFill rotWithShape="1">
          <a:blip r:embed="rId3">
            <a:alphaModFix/>
          </a:blip>
          <a:srcRect/>
          <a:stretch/>
        </p:blipFill>
        <p:spPr>
          <a:xfrm>
            <a:off x="61913" y="60325"/>
            <a:ext cx="2071687" cy="623888"/>
          </a:xfrm>
          <a:prstGeom prst="rect">
            <a:avLst/>
          </a:prstGeom>
          <a:noFill/>
          <a:ln>
            <a:noFill/>
          </a:ln>
        </p:spPr>
      </p:pic>
      <p:sp>
        <p:nvSpPr>
          <p:cNvPr id="254" name="Google Shape;254;p39"/>
          <p:cNvSpPr/>
          <p:nvPr/>
        </p:nvSpPr>
        <p:spPr>
          <a:xfrm>
            <a:off x="65088" y="539750"/>
            <a:ext cx="25002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orbel"/>
                <a:ea typeface="Corbel"/>
                <a:cs typeface="Corbel"/>
                <a:sym typeface="Corbel"/>
              </a:rPr>
              <a:t>c/ Mallorca, 205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orbel"/>
                <a:ea typeface="Corbel"/>
                <a:cs typeface="Corbel"/>
                <a:sym typeface="Corbel"/>
              </a:rPr>
              <a:t>08036 Barcelona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orbel"/>
                <a:ea typeface="Corbel"/>
                <a:cs typeface="Corbel"/>
                <a:sym typeface="Corbel"/>
              </a:rPr>
              <a:t>T. (+34) 93 451 0064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D0D0D"/>
              </a:buClr>
              <a:buSzPts val="1000"/>
              <a:buFont typeface="Arial"/>
              <a:buNone/>
            </a:pPr>
            <a:r>
              <a:rPr lang="en-US" sz="1000" b="0" i="0" u="none" strike="noStrike" cap="none">
                <a:solidFill>
                  <a:srgbClr val="0D0D0D"/>
                </a:solidFill>
                <a:latin typeface="Corbel"/>
                <a:ea typeface="Corbel"/>
                <a:cs typeface="Corbel"/>
                <a:sym typeface="Corbel"/>
              </a:rPr>
              <a:t>info@adngaleria.com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D0D0D"/>
              </a:buClr>
              <a:buSzPts val="1000"/>
              <a:buFont typeface="Arial"/>
              <a:buNone/>
            </a:pPr>
            <a:r>
              <a:rPr lang="en-US" sz="1000" b="0" i="0" u="none" strike="noStrike" cap="none">
                <a:solidFill>
                  <a:srgbClr val="0D0D0D"/>
                </a:solidFill>
                <a:latin typeface="Corbel"/>
                <a:ea typeface="Corbel"/>
                <a:cs typeface="Corbel"/>
                <a:sym typeface="Corbel"/>
              </a:rPr>
              <a:t>www.adngaleria.com</a:t>
            </a:r>
            <a:endParaRPr sz="1400" b="0" i="0" u="none" strike="noStrike" cap="none">
              <a:solidFill>
                <a:srgbClr val="000000"/>
              </a:solidFill>
              <a:latin typeface="Arial"/>
              <a:ea typeface="Arial"/>
              <a:cs typeface="Arial"/>
              <a:sym typeface="Arial"/>
            </a:endParaRPr>
          </a:p>
        </p:txBody>
      </p:sp>
      <p:sp>
        <p:nvSpPr>
          <p:cNvPr id="255" name="Google Shape;255;p39"/>
          <p:cNvSpPr txBox="1"/>
          <p:nvPr/>
        </p:nvSpPr>
        <p:spPr>
          <a:xfrm>
            <a:off x="188913" y="7069138"/>
            <a:ext cx="6480300" cy="144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Corbel"/>
                <a:ea typeface="Corbel"/>
                <a:cs typeface="Corbel"/>
                <a:sym typeface="Corbel"/>
              </a:rPr>
              <a:t>Joan Pallé</a:t>
            </a:r>
            <a:endParaRPr sz="11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Arial"/>
              <a:buNone/>
            </a:pPr>
            <a:r>
              <a:rPr lang="en-US" sz="1100" b="1" i="1" u="none" strike="noStrike" cap="none">
                <a:solidFill>
                  <a:srgbClr val="000000"/>
                </a:solidFill>
                <a:latin typeface="Corbel"/>
                <a:ea typeface="Corbel"/>
                <a:cs typeface="Corbel"/>
                <a:sym typeface="Corbel"/>
              </a:rPr>
              <a:t>Hombre en llamas IV</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orbel"/>
                <a:ea typeface="Corbel"/>
                <a:cs typeface="Corbel"/>
                <a:sym typeface="Corbel"/>
              </a:rPr>
              <a:t>2026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orbel"/>
                <a:ea typeface="Corbel"/>
                <a:cs typeface="Corbel"/>
                <a:sym typeface="Corbel"/>
              </a:rPr>
              <a:t>Enamelled ceramics with commercial and handmade glazes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orbel"/>
                <a:ea typeface="Corbel"/>
                <a:cs typeface="Corbel"/>
                <a:sym typeface="Corbel"/>
              </a:rPr>
              <a:t>35 x 13 x 13 cm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orbel"/>
                <a:ea typeface="Corbel"/>
                <a:cs typeface="Corbel"/>
                <a:sym typeface="Corbel"/>
              </a:rPr>
              <a:t>Unique piece.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Corbel"/>
              <a:ea typeface="Corbel"/>
              <a:cs typeface="Corbel"/>
              <a:sym typeface="Corbel"/>
            </a:endParaRPr>
          </a:p>
        </p:txBody>
      </p:sp>
      <p:pic>
        <p:nvPicPr>
          <p:cNvPr id="256" name="Google Shape;256;p39"/>
          <p:cNvPicPr preferRelativeResize="0"/>
          <p:nvPr/>
        </p:nvPicPr>
        <p:blipFill rotWithShape="1">
          <a:blip r:embed="rId4">
            <a:alphaModFix/>
          </a:blip>
          <a:srcRect/>
          <a:stretch/>
        </p:blipFill>
        <p:spPr>
          <a:xfrm>
            <a:off x="1653553" y="1763688"/>
            <a:ext cx="3550891" cy="473191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6"/>
          <p:cNvSpPr txBox="1"/>
          <p:nvPr/>
        </p:nvSpPr>
        <p:spPr>
          <a:xfrm>
            <a:off x="549275" y="2268537"/>
            <a:ext cx="5759450" cy="3232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1" u="none">
                <a:solidFill>
                  <a:schemeClr val="dk1"/>
                </a:solidFill>
                <a:latin typeface="Corbel"/>
                <a:ea typeface="Corbel"/>
                <a:cs typeface="Corbel"/>
                <a:sym typeface="Corbel"/>
              </a:rPr>
              <a:t>Enough space. Barnhill</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This project presents a look at the natural environment as a place on the margins and explores the figure of the theorist or writer isolated in a cabin lost in nature. Pointing to the need for an antisocial attitude of the intellectual to ultimately create an hipersocial product.</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1" u="none">
                <a:solidFill>
                  <a:schemeClr val="dk1"/>
                </a:solidFill>
                <a:latin typeface="Corbel"/>
                <a:ea typeface="Corbel"/>
                <a:cs typeface="Corbel"/>
                <a:sym typeface="Corbel"/>
              </a:rPr>
              <a:t>Barnhill </a:t>
            </a:r>
            <a:r>
              <a:rPr lang="en-US" sz="1200" b="0" i="0" u="none">
                <a:solidFill>
                  <a:schemeClr val="dk1"/>
                </a:solidFill>
                <a:latin typeface="Corbel"/>
                <a:ea typeface="Corbel"/>
                <a:cs typeface="Corbel"/>
                <a:sym typeface="Corbel"/>
              </a:rPr>
              <a:t>shows a miniature reproduction of Barnhill, the house in which George Orwell was working on his novel Nineteen Eighty-Four. Barnhill is an isolated house on the island of Jura in Scotland. Orwell used the house as a refuge to write his novel when his was deeply affected by tuberculosis. The reproduction of the house seeks to evoke, the experience of isolation and tension between the destruction of the author's body by his illness and the production of what would end up being his greatest book.</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None/>
            </a:pPr>
            <a:endParaRPr sz="1200" b="0" i="0" u="none">
              <a:solidFill>
                <a:schemeClr val="dk1"/>
              </a:solidFill>
              <a:latin typeface="Corbel"/>
              <a:ea typeface="Corbel"/>
              <a:cs typeface="Corbel"/>
              <a:sym typeface="Corbel"/>
            </a:endParaRPr>
          </a:p>
        </p:txBody>
      </p:sp>
      <p:pic>
        <p:nvPicPr>
          <p:cNvPr id="465" name="Google Shape;465;p66"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466" name="Google Shape;466;p66"/>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7"/>
          <p:cNvSpPr txBox="1"/>
          <p:nvPr/>
        </p:nvSpPr>
        <p:spPr>
          <a:xfrm>
            <a:off x="188912" y="7451725"/>
            <a:ext cx="6480175" cy="938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Enough space. Barnhill</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Fusta, cartolina i pintura acrílica</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60 x 160 x 100 cm.</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Unique piece</a:t>
            </a:r>
            <a:endParaRPr/>
          </a:p>
        </p:txBody>
      </p:sp>
      <p:pic>
        <p:nvPicPr>
          <p:cNvPr id="472" name="Google Shape;472;p67"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473" name="Google Shape;473;p67"/>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474" name="Google Shape;474;p67" descr="T:\Compartida\ADN\_ARTISTAS\1. COLABORACIONES\palle_joan\JP barnhill\Captura de pantalla 2021-04-16 a las 15.21.jpg"/>
          <p:cNvPicPr preferRelativeResize="0"/>
          <p:nvPr/>
        </p:nvPicPr>
        <p:blipFill rotWithShape="1">
          <a:blip r:embed="rId4">
            <a:alphaModFix/>
          </a:blip>
          <a:srcRect/>
          <a:stretch/>
        </p:blipFill>
        <p:spPr>
          <a:xfrm>
            <a:off x="1120775" y="2411412"/>
            <a:ext cx="4614862" cy="307816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68"/>
          <p:cNvSpPr txBox="1"/>
          <p:nvPr/>
        </p:nvSpPr>
        <p:spPr>
          <a:xfrm>
            <a:off x="549275" y="1835150"/>
            <a:ext cx="5759450" cy="6556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1" u="none">
                <a:solidFill>
                  <a:schemeClr val="dk1"/>
                </a:solidFill>
                <a:latin typeface="Corbel"/>
                <a:ea typeface="Corbel"/>
                <a:cs typeface="Corbel"/>
                <a:sym typeface="Corbel"/>
              </a:rPr>
              <a:t>Inventory of Love</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2021</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The project Inventory of Love focuses on the representations of non-monogamous relationships in cinema. From "Design for living" (1933, Ernst Lubitsch), to "Jules et Jim" (1962, François Truffaut) or "Lions love" (1969, Agnès Varda) to new Netflix series. Films that have approached concepts such as open relationships, ménage à trois, and orgies. We see a wide range of film productions that have delved into these ideas. The project tries to carry out a multidisciplinary visual essay referencing the portrayals of non-monogamous relationships within films, analyzing their emancipatory potential and the deficiencies and naiveties that they may show. </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El proyecto Inventory of Love se centra en las representaciones de relaciones no monógamas en el cine. El proyecto rescata todas aquellas películas que se han aproximado a conceptos como el ménage à trois, relaciones abiertas, orgías y otras no-monógamas. Desde Design for living (1933, Ernst Lubitsch), pasando por Jules et Jim (1962, François Truffaut) o Lions love (1969, Agnès Varda) hasta las nuevas series de Netflix, encontramos un gran abanico de producciones cinematográficas que se han aproximado a estas ideas. El proyecto trata de realizar un ensayo visual multidisciplinario referenciando las representaciones llevadas a cabo en las películas elegidas como objeto de estudio con la intención de analizar su potencial emancipador, pero también las carencias e ingenuidades que estas muestran. </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El projecte Inventory of Love investiga sobre les representacions de relacions no monògames al cinema. El projecte es fixa en totes aquelles pel·lícules que s'han aproximat a conceptes com el ménage à trois, relacions obertes, orgies i altres no-monògames. Des de Design for living (1933, Ernst Lubitsch), passant per Jules et Jim (1962, François Truffaut) o Lions love (1969, Agnès Varda) fins a les noves sèries de Netflix, trobem un gran ventall de produccions cinematogràfiques que s'han aproximat a aquestes idees. El projecte tracta de realitzar un assaig visual multidisciplinari referenciant les representacions dutes a terme en les pel·lícules elegides com a objectes d'estudi amb la intenció d'analitzar el seu potencial emancipador, però també les mancances i ingenuïtats que aquestes en mostren. </a:t>
            </a:r>
            <a:endParaRPr/>
          </a:p>
        </p:txBody>
      </p:sp>
      <p:pic>
        <p:nvPicPr>
          <p:cNvPr id="480" name="Google Shape;480;p68"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481" name="Google Shape;481;p68"/>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9"/>
          <p:cNvSpPr txBox="1"/>
          <p:nvPr/>
        </p:nvSpPr>
        <p:spPr>
          <a:xfrm>
            <a:off x="188912" y="7092950"/>
            <a:ext cx="6669087" cy="938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Los idiotas</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2021</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Aluminum, steel wire and polymer clay</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70  x 60 x 120 cm  </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Unique piece</a:t>
            </a:r>
            <a:endParaRPr/>
          </a:p>
        </p:txBody>
      </p:sp>
      <p:pic>
        <p:nvPicPr>
          <p:cNvPr id="487" name="Google Shape;487;p69"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488" name="Google Shape;488;p69"/>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489" name="Google Shape;489;p69" descr="T:\Compartida\ADN\_ARTISTAS\1. COLABORACIONES\palle_joan\Expo_ADN\2021_art_nou\Fotos_Roberto Ruiz\bajas\DSC_2873.jpg"/>
          <p:cNvPicPr preferRelativeResize="0"/>
          <p:nvPr/>
        </p:nvPicPr>
        <p:blipFill rotWithShape="1">
          <a:blip r:embed="rId4">
            <a:alphaModFix/>
          </a:blip>
          <a:srcRect/>
          <a:stretch/>
        </p:blipFill>
        <p:spPr>
          <a:xfrm>
            <a:off x="765175" y="2411412"/>
            <a:ext cx="5495925" cy="366553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0"/>
          <p:cNvSpPr txBox="1"/>
          <p:nvPr/>
        </p:nvSpPr>
        <p:spPr>
          <a:xfrm>
            <a:off x="188912" y="7092950"/>
            <a:ext cx="6669087" cy="938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Vitrina Lions Love</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2021</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Collage with archival documents on wooden box and plexiglass</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76 x 58,5 x 7 cm </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Unique piece</a:t>
            </a:r>
            <a:endParaRPr/>
          </a:p>
        </p:txBody>
      </p:sp>
      <p:pic>
        <p:nvPicPr>
          <p:cNvPr id="495" name="Google Shape;495;p70"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496" name="Google Shape;496;p70"/>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497" name="Google Shape;497;p70" descr="T:\Compartida\ADN\_ARTISTAS\1. COLABORACIONES\palle_joan\Expo_ADN\2021_art_nou\Fotos_Roberto Ruiz\bajas\DSC_2814.jpg"/>
          <p:cNvPicPr preferRelativeResize="0"/>
          <p:nvPr/>
        </p:nvPicPr>
        <p:blipFill rotWithShape="1">
          <a:blip r:embed="rId4">
            <a:alphaModFix/>
          </a:blip>
          <a:srcRect/>
          <a:stretch/>
        </p:blipFill>
        <p:spPr>
          <a:xfrm>
            <a:off x="1874837" y="1979612"/>
            <a:ext cx="3267075" cy="48990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1"/>
          <p:cNvSpPr txBox="1"/>
          <p:nvPr/>
        </p:nvSpPr>
        <p:spPr>
          <a:xfrm>
            <a:off x="260350" y="7092950"/>
            <a:ext cx="6669087" cy="1108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We reject decadence</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2021</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Wood and paint</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19 x 7,40 x 5 cm each letter</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Unique piece</a:t>
            </a:r>
            <a:endParaRPr/>
          </a:p>
          <a:p>
            <a:pPr marL="0" marR="0" lvl="0" indent="0" algn="l" rtl="0">
              <a:lnSpc>
                <a:spcPct val="100000"/>
              </a:lnSpc>
              <a:spcBef>
                <a:spcPts val="0"/>
              </a:spcBef>
              <a:spcAft>
                <a:spcPts val="0"/>
              </a:spcAft>
              <a:buNone/>
            </a:pPr>
            <a:endParaRPr sz="1100" b="0" i="0" u="none">
              <a:solidFill>
                <a:schemeClr val="dk1"/>
              </a:solidFill>
              <a:latin typeface="Corbel"/>
              <a:ea typeface="Corbel"/>
              <a:cs typeface="Corbel"/>
              <a:sym typeface="Corbel"/>
            </a:endParaRPr>
          </a:p>
        </p:txBody>
      </p:sp>
      <p:pic>
        <p:nvPicPr>
          <p:cNvPr id="503" name="Google Shape;503;p71"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504" name="Google Shape;504;p71"/>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505" name="Google Shape;505;p71"/>
          <p:cNvPicPr preferRelativeResize="0"/>
          <p:nvPr/>
        </p:nvPicPr>
        <p:blipFill rotWithShape="1">
          <a:blip r:embed="rId4">
            <a:alphaModFix/>
          </a:blip>
          <a:srcRect/>
          <a:stretch/>
        </p:blipFill>
        <p:spPr>
          <a:xfrm>
            <a:off x="1241425" y="2051050"/>
            <a:ext cx="4316412" cy="3240087"/>
          </a:xfrm>
          <a:prstGeom prst="rect">
            <a:avLst/>
          </a:prstGeom>
          <a:noFill/>
          <a:ln>
            <a:noFill/>
          </a:ln>
        </p:spPr>
      </p:pic>
      <p:pic>
        <p:nvPicPr>
          <p:cNvPr id="506" name="Google Shape;506;p71" descr="T:\Compartida\ADN\_ARTISTAS\1. COLABORACIONES\palle_joan\Expo_ADN\2021_art_nou\comunicacion\flyer copia.jpg"/>
          <p:cNvPicPr preferRelativeResize="0"/>
          <p:nvPr/>
        </p:nvPicPr>
        <p:blipFill rotWithShape="1">
          <a:blip r:embed="rId5">
            <a:alphaModFix/>
          </a:blip>
          <a:srcRect/>
          <a:stretch/>
        </p:blipFill>
        <p:spPr>
          <a:xfrm>
            <a:off x="1241425" y="5364162"/>
            <a:ext cx="4340225" cy="151923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2"/>
          <p:cNvSpPr txBox="1"/>
          <p:nvPr/>
        </p:nvSpPr>
        <p:spPr>
          <a:xfrm>
            <a:off x="188912" y="7164387"/>
            <a:ext cx="6669087" cy="1108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Vitrina Jules et Jim II</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2021</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Collage with archival documents on wooden box and plexiglass</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110 x 76 x 7 cm </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Unique piece</a:t>
            </a:r>
            <a:endParaRPr/>
          </a:p>
          <a:p>
            <a:pPr marL="0" marR="0" lvl="0" indent="0" algn="l" rtl="0">
              <a:lnSpc>
                <a:spcPct val="100000"/>
              </a:lnSpc>
              <a:spcBef>
                <a:spcPts val="0"/>
              </a:spcBef>
              <a:spcAft>
                <a:spcPts val="0"/>
              </a:spcAft>
              <a:buNone/>
            </a:pPr>
            <a:endParaRPr sz="1100" b="0" i="0" u="none">
              <a:solidFill>
                <a:schemeClr val="dk1"/>
              </a:solidFill>
              <a:latin typeface="Corbel"/>
              <a:ea typeface="Corbel"/>
              <a:cs typeface="Corbel"/>
              <a:sym typeface="Corbel"/>
            </a:endParaRPr>
          </a:p>
        </p:txBody>
      </p:sp>
      <p:pic>
        <p:nvPicPr>
          <p:cNvPr id="512" name="Google Shape;512;p72"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513" name="Google Shape;513;p72"/>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514" name="Google Shape;514;p72" descr="T:\Compartida\ADN\_ARTISTAS\1. COLABORACIONES\palle_joan\Expo_ADN\2021_art_nou\Fotos_Roberto Ruiz\bajas\DSC_2819.jpg"/>
          <p:cNvPicPr preferRelativeResize="0"/>
          <p:nvPr/>
        </p:nvPicPr>
        <p:blipFill rotWithShape="1">
          <a:blip r:embed="rId4">
            <a:alphaModFix/>
          </a:blip>
          <a:srcRect/>
          <a:stretch/>
        </p:blipFill>
        <p:spPr>
          <a:xfrm>
            <a:off x="1938337" y="1979612"/>
            <a:ext cx="3170237" cy="47561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3"/>
          <p:cNvSpPr txBox="1"/>
          <p:nvPr/>
        </p:nvSpPr>
        <p:spPr>
          <a:xfrm>
            <a:off x="188912" y="7092950"/>
            <a:ext cx="6669087" cy="1108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Gilda, George and Tom. Design for living</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2021</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Clay and epoxy resin </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26 x 20 x 28 cm </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Unique piece</a:t>
            </a:r>
            <a:endParaRPr/>
          </a:p>
          <a:p>
            <a:pPr marL="0" marR="0" lvl="0" indent="0" algn="l" rtl="0">
              <a:lnSpc>
                <a:spcPct val="100000"/>
              </a:lnSpc>
              <a:spcBef>
                <a:spcPts val="0"/>
              </a:spcBef>
              <a:spcAft>
                <a:spcPts val="0"/>
              </a:spcAft>
              <a:buNone/>
            </a:pPr>
            <a:endParaRPr sz="1100" b="0" i="0" u="none">
              <a:solidFill>
                <a:schemeClr val="dk1"/>
              </a:solidFill>
              <a:latin typeface="Corbel"/>
              <a:ea typeface="Corbel"/>
              <a:cs typeface="Corbel"/>
              <a:sym typeface="Corbel"/>
            </a:endParaRPr>
          </a:p>
        </p:txBody>
      </p:sp>
      <p:pic>
        <p:nvPicPr>
          <p:cNvPr id="520" name="Google Shape;520;p73"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521" name="Google Shape;521;p73"/>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522" name="Google Shape;522;p73" descr="T:\Compartida\ADN\_ARTISTAS\1. COLABORACIONES\palle_joan\Expo_ADN\2021_art_nou\Fotos_Roberto Ruiz\bajas\DSC_2882.jpg"/>
          <p:cNvPicPr preferRelativeResize="0"/>
          <p:nvPr/>
        </p:nvPicPr>
        <p:blipFill rotWithShape="1">
          <a:blip r:embed="rId4">
            <a:alphaModFix/>
          </a:blip>
          <a:srcRect/>
          <a:stretch/>
        </p:blipFill>
        <p:spPr>
          <a:xfrm>
            <a:off x="825500" y="2425700"/>
            <a:ext cx="5395912" cy="35972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4"/>
          <p:cNvSpPr txBox="1"/>
          <p:nvPr/>
        </p:nvSpPr>
        <p:spPr>
          <a:xfrm>
            <a:off x="549275" y="2484437"/>
            <a:ext cx="5759450" cy="41544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1" u="none">
                <a:solidFill>
                  <a:schemeClr val="dk1"/>
                </a:solidFill>
                <a:latin typeface="Corbel"/>
                <a:ea typeface="Corbel"/>
                <a:cs typeface="Corbel"/>
                <a:sym typeface="Corbel"/>
              </a:rPr>
              <a:t>The glorious tragedy of youth</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2019</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The works in this project propose a humorous/critical look at how feelings of teenage depression are exploited by the entertainment industry to build a romantic mythology around the idea of ​​youth that collides with the precarious reality of younger people.</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Las obras en este proyecto proponen una mirada humorística/crítica sobre cómo los sentimientos de depresión adolescente son explotados por la industria del entretenimiento para construir una mitología romántica en torno a la idea de juventud que choca con la precaria realidad de los jóvenes.</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Les obres d'aquest projecte proposen una mirada humorística/crítica sobre com els sentiments de depressió adolescent són explotats per la indústria de l'entreteniment per construir una mitologia romàntica al voltant de la idea de joventut que xoca amb la precària realitat dels joves.</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None/>
            </a:pPr>
            <a:endParaRPr sz="1200" b="0" i="0" u="none">
              <a:solidFill>
                <a:schemeClr val="dk1"/>
              </a:solidFill>
              <a:latin typeface="Corbel"/>
              <a:ea typeface="Corbel"/>
              <a:cs typeface="Corbel"/>
              <a:sym typeface="Corbel"/>
            </a:endParaRPr>
          </a:p>
        </p:txBody>
      </p:sp>
      <p:pic>
        <p:nvPicPr>
          <p:cNvPr id="528" name="Google Shape;528;p74"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529" name="Google Shape;529;p74"/>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5"/>
          <p:cNvSpPr txBox="1"/>
          <p:nvPr/>
        </p:nvSpPr>
        <p:spPr>
          <a:xfrm>
            <a:off x="188912" y="7451725"/>
            <a:ext cx="6480175" cy="769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The glorious tragedy of youth. Alphaville’s song</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2019</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Luminous sign, steel chain and carabiners.</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120 x 70 x 25 cm.</a:t>
            </a:r>
            <a:endParaRPr/>
          </a:p>
        </p:txBody>
      </p:sp>
      <p:pic>
        <p:nvPicPr>
          <p:cNvPr id="535" name="Google Shape;535;p75"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536" name="Google Shape;536;p75"/>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537" name="Google Shape;537;p75" descr="T:\Compartida\ADN\_ARTISTAS\1. COLABORACIONES\palle_joan\JP alphaville's song\Alphavilles song 1.jpg"/>
          <p:cNvPicPr preferRelativeResize="0"/>
          <p:nvPr/>
        </p:nvPicPr>
        <p:blipFill rotWithShape="1">
          <a:blip r:embed="rId4">
            <a:alphaModFix/>
          </a:blip>
          <a:srcRect/>
          <a:stretch/>
        </p:blipFill>
        <p:spPr>
          <a:xfrm>
            <a:off x="1674812" y="2051050"/>
            <a:ext cx="3608387" cy="2406650"/>
          </a:xfrm>
          <a:prstGeom prst="rect">
            <a:avLst/>
          </a:prstGeom>
          <a:noFill/>
          <a:ln>
            <a:noFill/>
          </a:ln>
        </p:spPr>
      </p:pic>
      <p:pic>
        <p:nvPicPr>
          <p:cNvPr id="538" name="Google Shape;538;p75" descr="T:\Compartida\ADN\_ARTISTAS\1. COLABORACIONES\palle_joan\JP alphaville's song\Alphavilles song 2.jpg"/>
          <p:cNvPicPr preferRelativeResize="0"/>
          <p:nvPr/>
        </p:nvPicPr>
        <p:blipFill rotWithShape="1">
          <a:blip r:embed="rId5">
            <a:alphaModFix/>
          </a:blip>
          <a:srcRect/>
          <a:stretch/>
        </p:blipFill>
        <p:spPr>
          <a:xfrm>
            <a:off x="1674812" y="4572000"/>
            <a:ext cx="3608387" cy="24050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40" descr="\\servidoradn\Usr\ADN\LOGOS-Hojas Tipo\LOGOS\Logo ADN2012.jpg"/>
          <p:cNvPicPr preferRelativeResize="0"/>
          <p:nvPr/>
        </p:nvPicPr>
        <p:blipFill rotWithShape="1">
          <a:blip r:embed="rId3">
            <a:alphaModFix/>
          </a:blip>
          <a:srcRect/>
          <a:stretch/>
        </p:blipFill>
        <p:spPr>
          <a:xfrm>
            <a:off x="61913" y="60325"/>
            <a:ext cx="2071687" cy="623888"/>
          </a:xfrm>
          <a:prstGeom prst="rect">
            <a:avLst/>
          </a:prstGeom>
          <a:noFill/>
          <a:ln>
            <a:noFill/>
          </a:ln>
        </p:spPr>
      </p:pic>
      <p:sp>
        <p:nvSpPr>
          <p:cNvPr id="262" name="Google Shape;262;p40"/>
          <p:cNvSpPr/>
          <p:nvPr/>
        </p:nvSpPr>
        <p:spPr>
          <a:xfrm>
            <a:off x="65088" y="539750"/>
            <a:ext cx="25002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orbel"/>
                <a:ea typeface="Corbel"/>
                <a:cs typeface="Corbel"/>
                <a:sym typeface="Corbel"/>
              </a:rPr>
              <a:t>c/ Mallorca, 205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orbel"/>
                <a:ea typeface="Corbel"/>
                <a:cs typeface="Corbel"/>
                <a:sym typeface="Corbel"/>
              </a:rPr>
              <a:t>08036 Barcelona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orbel"/>
                <a:ea typeface="Corbel"/>
                <a:cs typeface="Corbel"/>
                <a:sym typeface="Corbel"/>
              </a:rPr>
              <a:t>T. (+34) 93 451 0064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D0D0D"/>
              </a:buClr>
              <a:buSzPts val="1000"/>
              <a:buFont typeface="Arial"/>
              <a:buNone/>
            </a:pPr>
            <a:r>
              <a:rPr lang="en-US" sz="1000" b="0" i="0" u="none" strike="noStrike" cap="none">
                <a:solidFill>
                  <a:srgbClr val="0D0D0D"/>
                </a:solidFill>
                <a:latin typeface="Corbel"/>
                <a:ea typeface="Corbel"/>
                <a:cs typeface="Corbel"/>
                <a:sym typeface="Corbel"/>
              </a:rPr>
              <a:t>info@adngaleria.com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D0D0D"/>
              </a:buClr>
              <a:buSzPts val="1000"/>
              <a:buFont typeface="Arial"/>
              <a:buNone/>
            </a:pPr>
            <a:r>
              <a:rPr lang="en-US" sz="1000" b="0" i="0" u="none" strike="noStrike" cap="none">
                <a:solidFill>
                  <a:srgbClr val="0D0D0D"/>
                </a:solidFill>
                <a:latin typeface="Corbel"/>
                <a:ea typeface="Corbel"/>
                <a:cs typeface="Corbel"/>
                <a:sym typeface="Corbel"/>
              </a:rPr>
              <a:t>www.adngaleria.com</a:t>
            </a:r>
            <a:endParaRPr sz="1400" b="0" i="0" u="none" strike="noStrike" cap="none">
              <a:solidFill>
                <a:srgbClr val="000000"/>
              </a:solidFill>
              <a:latin typeface="Arial"/>
              <a:ea typeface="Arial"/>
              <a:cs typeface="Arial"/>
              <a:sym typeface="Arial"/>
            </a:endParaRPr>
          </a:p>
        </p:txBody>
      </p:sp>
      <p:sp>
        <p:nvSpPr>
          <p:cNvPr id="263" name="Google Shape;263;p40"/>
          <p:cNvSpPr txBox="1"/>
          <p:nvPr/>
        </p:nvSpPr>
        <p:spPr>
          <a:xfrm>
            <a:off x="188913" y="7069138"/>
            <a:ext cx="6480300" cy="127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Corbel"/>
                <a:ea typeface="Corbel"/>
                <a:cs typeface="Corbel"/>
                <a:sym typeface="Corbel"/>
              </a:rPr>
              <a:t>Joan Pallé</a:t>
            </a:r>
            <a:endParaRPr sz="1100"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100"/>
              <a:buFont typeface="Arial"/>
              <a:buNone/>
            </a:pPr>
            <a:r>
              <a:rPr lang="en-US" sz="1100" b="1" i="1" u="none" strike="noStrike" cap="none">
                <a:solidFill>
                  <a:schemeClr val="dk1"/>
                </a:solidFill>
                <a:latin typeface="Corbel"/>
                <a:ea typeface="Corbel"/>
                <a:cs typeface="Corbel"/>
                <a:sym typeface="Corbel"/>
              </a:rPr>
              <a:t>Coche en llamas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Corbel"/>
                <a:ea typeface="Corbel"/>
                <a:cs typeface="Corbel"/>
                <a:sym typeface="Corbel"/>
              </a:rPr>
              <a:t>2018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Corbel"/>
                <a:ea typeface="Corbel"/>
                <a:cs typeface="Corbel"/>
                <a:sym typeface="Corbel"/>
              </a:rPr>
              <a:t>Enamelled ceramics with commercial and handmade glazes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Corbel"/>
                <a:ea typeface="Corbel"/>
                <a:cs typeface="Corbel"/>
                <a:sym typeface="Corbel"/>
              </a:rPr>
              <a:t>35 x 20 x 25 cm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Corbel"/>
              <a:ea typeface="Corbel"/>
              <a:cs typeface="Corbel"/>
              <a:sym typeface="Corbel"/>
            </a:endParaRPr>
          </a:p>
        </p:txBody>
      </p:sp>
      <p:pic>
        <p:nvPicPr>
          <p:cNvPr id="264" name="Google Shape;264;p40"/>
          <p:cNvPicPr preferRelativeResize="0"/>
          <p:nvPr/>
        </p:nvPicPr>
        <p:blipFill rotWithShape="1">
          <a:blip r:embed="rId4">
            <a:alphaModFix/>
          </a:blip>
          <a:srcRect/>
          <a:stretch/>
        </p:blipFill>
        <p:spPr>
          <a:xfrm>
            <a:off x="674694" y="2339752"/>
            <a:ext cx="5508612" cy="367240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76"/>
          <p:cNvSpPr txBox="1"/>
          <p:nvPr/>
        </p:nvSpPr>
        <p:spPr>
          <a:xfrm>
            <a:off x="188912" y="7451725"/>
            <a:ext cx="6480175" cy="769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The glorious tragedy of youth. At least we are young</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2019 </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Luminous sign.</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100 x 55 x 20 cm.</a:t>
            </a:r>
            <a:endParaRPr/>
          </a:p>
        </p:txBody>
      </p:sp>
      <p:pic>
        <p:nvPicPr>
          <p:cNvPr id="544" name="Google Shape;544;p76"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545" name="Google Shape;545;p76"/>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546" name="Google Shape;546;p76" descr="T:\Compartida\ADN\_ARTISTAS\1. COLABORACIONES\palle_joan\JP alphaville's song\at least we are young.jpg"/>
          <p:cNvPicPr preferRelativeResize="0"/>
          <p:nvPr/>
        </p:nvPicPr>
        <p:blipFill rotWithShape="1">
          <a:blip r:embed="rId4">
            <a:alphaModFix/>
          </a:blip>
          <a:srcRect/>
          <a:stretch/>
        </p:blipFill>
        <p:spPr>
          <a:xfrm>
            <a:off x="1946275" y="2055812"/>
            <a:ext cx="2965450" cy="444976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7"/>
          <p:cNvSpPr txBox="1"/>
          <p:nvPr/>
        </p:nvSpPr>
        <p:spPr>
          <a:xfrm>
            <a:off x="549275" y="2268537"/>
            <a:ext cx="5759450" cy="30464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1" u="none">
                <a:solidFill>
                  <a:schemeClr val="dk1"/>
                </a:solidFill>
                <a:latin typeface="Corbel"/>
                <a:ea typeface="Corbel"/>
                <a:cs typeface="Corbel"/>
                <a:sym typeface="Corbel"/>
              </a:rPr>
              <a:t>Ecstasy pill</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This piece is a small tribute to the psychedelic experiences of the artist teenage years. It remembers the rave parties made secretly in the forests around his hometown, Lleida, to which he used to go.</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Esta pieza es un pequeño homenaje a las experiencias psicodélicas de la adolescencia del artista. Recuerda las fiestas rave realizadas en secreto en los bosques alrededor de su ciudad natal, Lleida, a las que solía asistir.</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Aquesta peça és un petit homenatge a les experiències psicodèliques de l'adolescència de l'artista. Recorda les festes rave realitzades en secret als boscos al voltant de la seva ciutat natal, Lleida, a les quals solia anar.</a:t>
            </a:r>
            <a:endParaRPr/>
          </a:p>
        </p:txBody>
      </p:sp>
      <p:pic>
        <p:nvPicPr>
          <p:cNvPr id="552" name="Google Shape;552;p77"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553" name="Google Shape;553;p77"/>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8"/>
          <p:cNvSpPr txBox="1"/>
          <p:nvPr/>
        </p:nvSpPr>
        <p:spPr>
          <a:xfrm>
            <a:off x="188912" y="7451725"/>
            <a:ext cx="6480175" cy="7699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Christmas tree ecstasy pill</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2018 </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Polystyrene, acrylic resin, fiberglass, enamel and speaker stand.</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220 x 80 x 23 cm.</a:t>
            </a:r>
            <a:endParaRPr/>
          </a:p>
        </p:txBody>
      </p:sp>
      <p:pic>
        <p:nvPicPr>
          <p:cNvPr id="559" name="Google Shape;559;p78"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560" name="Google Shape;560;p78"/>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561" name="Google Shape;561;p78" descr="T:\Compartida\ADN\_ARTISTAS\1. COLABORACIONES\palle_joan\JP christmas tree\017 - PANORAMA #4 - Galeria Fran Reus - Photo by Grimalt de Blanch.jpg"/>
          <p:cNvPicPr preferRelativeResize="0"/>
          <p:nvPr/>
        </p:nvPicPr>
        <p:blipFill rotWithShape="1">
          <a:blip r:embed="rId4">
            <a:alphaModFix/>
          </a:blip>
          <a:srcRect/>
          <a:stretch/>
        </p:blipFill>
        <p:spPr>
          <a:xfrm>
            <a:off x="1851025" y="1908175"/>
            <a:ext cx="3155950" cy="47339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79"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567" name="Google Shape;567;p79"/>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568" name="Google Shape;568;p79"/>
          <p:cNvSpPr txBox="1"/>
          <p:nvPr/>
        </p:nvSpPr>
        <p:spPr>
          <a:xfrm>
            <a:off x="188912" y="7069137"/>
            <a:ext cx="6480175" cy="1108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Antifa ecstasy pill</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2023</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Acrylic resin and fiberglass.</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40 x 30 x 30 cm. aprox.</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Unique piece</a:t>
            </a:r>
            <a:endParaRPr/>
          </a:p>
          <a:p>
            <a:pPr marL="0" marR="0" lvl="0" indent="0" algn="l" rtl="0">
              <a:lnSpc>
                <a:spcPct val="100000"/>
              </a:lnSpc>
              <a:spcBef>
                <a:spcPts val="0"/>
              </a:spcBef>
              <a:spcAft>
                <a:spcPts val="0"/>
              </a:spcAft>
              <a:buNone/>
            </a:pPr>
            <a:endParaRPr sz="1100" b="0" i="0" u="none">
              <a:solidFill>
                <a:schemeClr val="dk1"/>
              </a:solidFill>
              <a:latin typeface="Corbel"/>
              <a:ea typeface="Corbel"/>
              <a:cs typeface="Corbel"/>
              <a:sym typeface="Corbel"/>
            </a:endParaRPr>
          </a:p>
        </p:txBody>
      </p:sp>
      <p:pic>
        <p:nvPicPr>
          <p:cNvPr id="569" name="Google Shape;569;p79"/>
          <p:cNvPicPr preferRelativeResize="0"/>
          <p:nvPr/>
        </p:nvPicPr>
        <p:blipFill rotWithShape="1">
          <a:blip r:embed="rId4">
            <a:alphaModFix/>
          </a:blip>
          <a:srcRect/>
          <a:stretch/>
        </p:blipFill>
        <p:spPr>
          <a:xfrm>
            <a:off x="1801812" y="2051050"/>
            <a:ext cx="3254375" cy="43211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0"/>
          <p:cNvSpPr txBox="1"/>
          <p:nvPr/>
        </p:nvSpPr>
        <p:spPr>
          <a:xfrm>
            <a:off x="549275" y="2268537"/>
            <a:ext cx="5759450" cy="61864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1" u="none">
                <a:solidFill>
                  <a:schemeClr val="dk1"/>
                </a:solidFill>
                <a:latin typeface="Corbel"/>
                <a:ea typeface="Corbel"/>
                <a:cs typeface="Corbel"/>
                <a:sym typeface="Corbel"/>
              </a:rPr>
              <a:t>Negativeland</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This project constitutes an artistic contemplation of the concept of negativity within public spaces. The artist has crafted drawings and sculptures utilizing images sourced from the media. Joan Pallé's focus lies in delving into the ritualistic and symbolic manifestations that arise from conflicts within public spaces, stemming from the imposition of the civilizing urban model. These phenomena resonate particularly with Pallé's generation, given the intensity of the crises witnessed in the streets over the past decade (such as 11-M, Can Vies, and separatist demonstrations). </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Este proyecto constituye una contemplación artística del concepto de negatividad en los espacios públicos. El artista ha elaborado dibujos y esculturas utilizando imágenes provenientes de los medios de comunicación. El enfoque de Joan Pallé radica en adentrarse en las manifestaciones rituales y simbólicas que surgen de los conflictos en los espacios públicos, derivados de la imposición del modelo civilizador urbano. Estos fenómenos resuenan especialmente con la generación de Pallé, dada la intensidad de las crisis presenciadas en las calles durante la última década (como el 11-M, Can Vies y manifestaciones separatistas).</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Aquest projecte constitueix una contemplació artística del concepte de negativitat en els espais públics. L'artista ha creat dibuixos i escultures utilitzant imatges provinents dels mitjans de comunicació. L'enfocament de Joan Pallé radica en aprofundir en les manifestacions rituals i simbòliques que sorgeixen dels conflictes en els espais públics, derivades de la imposició del model civilizador urbà. Aquests fenòmens ressonen especialment amb la generació de Pallé, donada la intensitat de les crisis presenciades als carrers durant l'última dècada (com el 11-M, Can Vies i manifestacions secessionistes).</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None/>
            </a:pPr>
            <a:endParaRPr sz="1200" b="0" i="0" u="none">
              <a:solidFill>
                <a:schemeClr val="dk1"/>
              </a:solidFill>
              <a:latin typeface="Corbel"/>
              <a:ea typeface="Corbel"/>
              <a:cs typeface="Corbel"/>
              <a:sym typeface="Corbel"/>
            </a:endParaRPr>
          </a:p>
        </p:txBody>
      </p:sp>
      <p:pic>
        <p:nvPicPr>
          <p:cNvPr id="575" name="Google Shape;575;p80"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576" name="Google Shape;576;p80"/>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81"/>
          <p:cNvSpPr txBox="1"/>
          <p:nvPr/>
        </p:nvSpPr>
        <p:spPr>
          <a:xfrm>
            <a:off x="188912" y="7451725"/>
            <a:ext cx="6480175" cy="600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Negativeland</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Exhibition view at Fundació Arranz Bravo</a:t>
            </a:r>
            <a:endParaRPr/>
          </a:p>
        </p:txBody>
      </p:sp>
      <p:pic>
        <p:nvPicPr>
          <p:cNvPr id="582" name="Google Shape;582;p81"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583" name="Google Shape;583;p81"/>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584" name="Google Shape;584;p81" descr="T:\Compartida\ADN\_ARTISTAS\1. COLABORACIONES\palle_joan\JP negativeland\negativeland 4.jpg"/>
          <p:cNvPicPr preferRelativeResize="0"/>
          <p:nvPr/>
        </p:nvPicPr>
        <p:blipFill rotWithShape="1">
          <a:blip r:embed="rId4">
            <a:alphaModFix/>
          </a:blip>
          <a:srcRect/>
          <a:stretch/>
        </p:blipFill>
        <p:spPr>
          <a:xfrm>
            <a:off x="1096962" y="2484437"/>
            <a:ext cx="4635500" cy="309086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82"/>
          <p:cNvSpPr txBox="1"/>
          <p:nvPr/>
        </p:nvSpPr>
        <p:spPr>
          <a:xfrm>
            <a:off x="188912" y="7451725"/>
            <a:ext cx="6480175" cy="600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Negativeland</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Exhibition view at IEI Lleida</a:t>
            </a:r>
            <a:endParaRPr/>
          </a:p>
        </p:txBody>
      </p:sp>
      <p:pic>
        <p:nvPicPr>
          <p:cNvPr id="590" name="Google Shape;590;p82"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591" name="Google Shape;591;p82"/>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592" name="Google Shape;592;p82" descr="T:\Compartida\ADN\_ARTISTAS\1. COLABORACIONES\palle_joan\JP negativeland\negativeland 1 copia.jpg"/>
          <p:cNvPicPr preferRelativeResize="0"/>
          <p:nvPr/>
        </p:nvPicPr>
        <p:blipFill rotWithShape="1">
          <a:blip r:embed="rId4">
            <a:alphaModFix/>
          </a:blip>
          <a:srcRect/>
          <a:stretch/>
        </p:blipFill>
        <p:spPr>
          <a:xfrm>
            <a:off x="1884362" y="2266950"/>
            <a:ext cx="3089275" cy="46291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83"/>
          <p:cNvSpPr txBox="1"/>
          <p:nvPr/>
        </p:nvSpPr>
        <p:spPr>
          <a:xfrm>
            <a:off x="188912" y="7451725"/>
            <a:ext cx="6480175" cy="600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Negativeland</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Exhibition view at Fundació Arranz Bravo</a:t>
            </a:r>
            <a:endParaRPr/>
          </a:p>
        </p:txBody>
      </p:sp>
      <p:pic>
        <p:nvPicPr>
          <p:cNvPr id="598" name="Google Shape;598;p83"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599" name="Google Shape;599;p83"/>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600" name="Google Shape;600;p83" descr="T:\Compartida\ADN\_ARTISTAS\1. COLABORACIONES\palle_joan\JP negativeland 2\DSC_5713.jpg"/>
          <p:cNvPicPr preferRelativeResize="0"/>
          <p:nvPr/>
        </p:nvPicPr>
        <p:blipFill rotWithShape="1">
          <a:blip r:embed="rId4">
            <a:alphaModFix/>
          </a:blip>
          <a:srcRect/>
          <a:stretch/>
        </p:blipFill>
        <p:spPr>
          <a:xfrm>
            <a:off x="1090612" y="2411412"/>
            <a:ext cx="4641850" cy="309721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84"/>
          <p:cNvSpPr txBox="1"/>
          <p:nvPr/>
        </p:nvSpPr>
        <p:spPr>
          <a:xfrm>
            <a:off x="188912" y="7451725"/>
            <a:ext cx="6480175" cy="600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Negativeland</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Exhibition view at IEI Lleida</a:t>
            </a:r>
            <a:endParaRPr/>
          </a:p>
        </p:txBody>
      </p:sp>
      <p:pic>
        <p:nvPicPr>
          <p:cNvPr id="606" name="Google Shape;606;p84"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607" name="Google Shape;607;p84"/>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608" name="Google Shape;608;p84" descr="T:\Compartida\ADN\_ARTISTAS\1. COLABORACIONES\palle_joan\imagenes\negativeland_dibujos\proposta swab 2021 -2.jpg"/>
          <p:cNvPicPr preferRelativeResize="0"/>
          <p:nvPr/>
        </p:nvPicPr>
        <p:blipFill rotWithShape="1">
          <a:blip r:embed="rId4">
            <a:alphaModFix/>
          </a:blip>
          <a:srcRect/>
          <a:stretch/>
        </p:blipFill>
        <p:spPr>
          <a:xfrm>
            <a:off x="496887" y="2124075"/>
            <a:ext cx="5864225" cy="327818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85"/>
          <p:cNvSpPr txBox="1"/>
          <p:nvPr/>
        </p:nvSpPr>
        <p:spPr>
          <a:xfrm>
            <a:off x="188912" y="7451725"/>
            <a:ext cx="6480175" cy="938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Negativeland. El espectador contra el espectáculo</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Tracing paper and typeface sheets on paper</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43 x 30 cm</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Unique piece</a:t>
            </a:r>
            <a:endParaRPr/>
          </a:p>
        </p:txBody>
      </p:sp>
      <p:pic>
        <p:nvPicPr>
          <p:cNvPr id="614" name="Google Shape;614;p85"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615" name="Google Shape;615;p85"/>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616" name="Google Shape;616;p85" descr="T:\Compartida\ADN\_ARTISTAS\1. COLABORACIONES\palle_joan\imagenes\negativeland_dibujos\_MG_0936.jpg"/>
          <p:cNvPicPr preferRelativeResize="0"/>
          <p:nvPr/>
        </p:nvPicPr>
        <p:blipFill rotWithShape="1">
          <a:blip r:embed="rId4">
            <a:alphaModFix/>
          </a:blip>
          <a:srcRect/>
          <a:stretch/>
        </p:blipFill>
        <p:spPr>
          <a:xfrm>
            <a:off x="1808162" y="2063750"/>
            <a:ext cx="3241675" cy="459581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41"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270" name="Google Shape;270;p41"/>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strike="noStrike" cap="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strike="noStrike" cap="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strike="noStrike" cap="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strike="noStrike" cap="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strike="noStrike" cap="none">
                <a:solidFill>
                  <a:srgbClr val="0D0D0D"/>
                </a:solidFill>
                <a:latin typeface="Corbel"/>
                <a:ea typeface="Corbel"/>
                <a:cs typeface="Corbel"/>
                <a:sym typeface="Corbel"/>
              </a:rPr>
              <a:t>www.adngaleria.com</a:t>
            </a:r>
            <a:endParaRPr/>
          </a:p>
        </p:txBody>
      </p:sp>
      <p:sp>
        <p:nvSpPr>
          <p:cNvPr id="271" name="Google Shape;271;p41"/>
          <p:cNvSpPr txBox="1"/>
          <p:nvPr/>
        </p:nvSpPr>
        <p:spPr>
          <a:xfrm>
            <a:off x="188912" y="7069137"/>
            <a:ext cx="6480175" cy="1446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1" u="none" strike="noStrike" cap="none">
                <a:solidFill>
                  <a:srgbClr val="000000"/>
                </a:solidFill>
                <a:latin typeface="Corbel"/>
                <a:ea typeface="Corbel"/>
                <a:cs typeface="Corbel"/>
                <a:sym typeface="Corbel"/>
              </a:rPr>
              <a:t>Cellphone tower </a:t>
            </a:r>
            <a:endParaRPr/>
          </a:p>
          <a:p>
            <a:pPr marL="0" marR="0" lvl="0" indent="0" algn="l" rtl="0">
              <a:lnSpc>
                <a:spcPct val="100000"/>
              </a:lnSpc>
              <a:spcBef>
                <a:spcPts val="0"/>
              </a:spcBef>
              <a:spcAft>
                <a:spcPts val="0"/>
              </a:spcAft>
              <a:buClr>
                <a:srgbClr val="000000"/>
              </a:buClr>
              <a:buSzPts val="1100"/>
              <a:buFont typeface="Corbel"/>
              <a:buNone/>
            </a:pPr>
            <a:r>
              <a:rPr lang="en-US" sz="1100" b="0" i="0" u="none" strike="noStrike" cap="none">
                <a:solidFill>
                  <a:srgbClr val="000000"/>
                </a:solidFill>
                <a:latin typeface="Corbel"/>
                <a:ea typeface="Corbel"/>
                <a:cs typeface="Corbel"/>
                <a:sym typeface="Corbel"/>
              </a:rPr>
              <a:t>2022</a:t>
            </a:r>
            <a:endParaRPr/>
          </a:p>
          <a:p>
            <a:pPr marL="0" marR="0" lvl="0" indent="0" algn="l" rtl="0">
              <a:lnSpc>
                <a:spcPct val="100000"/>
              </a:lnSpc>
              <a:spcBef>
                <a:spcPts val="0"/>
              </a:spcBef>
              <a:spcAft>
                <a:spcPts val="0"/>
              </a:spcAft>
              <a:buClr>
                <a:srgbClr val="000000"/>
              </a:buClr>
              <a:buSzPts val="1100"/>
              <a:buFont typeface="Corbel"/>
              <a:buNone/>
            </a:pPr>
            <a:r>
              <a:rPr lang="en-US" sz="1100" b="0" i="0" u="none" strike="noStrike" cap="none">
                <a:solidFill>
                  <a:srgbClr val="000000"/>
                </a:solidFill>
                <a:latin typeface="Corbel"/>
                <a:ea typeface="Corbel"/>
                <a:cs typeface="Corbel"/>
                <a:sym typeface="Corbel"/>
              </a:rPr>
              <a:t>Gouache, carbon paper on paper.</a:t>
            </a:r>
            <a:endParaRPr/>
          </a:p>
          <a:p>
            <a:pPr marL="0" marR="0" lvl="0" indent="0" algn="l" rtl="0">
              <a:lnSpc>
                <a:spcPct val="100000"/>
              </a:lnSpc>
              <a:spcBef>
                <a:spcPts val="0"/>
              </a:spcBef>
              <a:spcAft>
                <a:spcPts val="0"/>
              </a:spcAft>
              <a:buClr>
                <a:srgbClr val="000000"/>
              </a:buClr>
              <a:buSzPts val="1100"/>
              <a:buFont typeface="Corbel"/>
              <a:buNone/>
            </a:pPr>
            <a:r>
              <a:rPr lang="en-US" sz="1100" b="0" i="0" u="none" strike="noStrike" cap="none">
                <a:solidFill>
                  <a:srgbClr val="000000"/>
                </a:solidFill>
                <a:latin typeface="Corbel"/>
                <a:ea typeface="Corbel"/>
                <a:cs typeface="Corbel"/>
                <a:sym typeface="Corbel"/>
              </a:rPr>
              <a:t>34,5 x 25 cm.</a:t>
            </a:r>
            <a:endParaRPr/>
          </a:p>
          <a:p>
            <a:pPr marL="0" marR="0" lvl="0" indent="0" algn="l" rtl="0">
              <a:lnSpc>
                <a:spcPct val="100000"/>
              </a:lnSpc>
              <a:spcBef>
                <a:spcPts val="0"/>
              </a:spcBef>
              <a:spcAft>
                <a:spcPts val="0"/>
              </a:spcAft>
              <a:buClr>
                <a:srgbClr val="000000"/>
              </a:buClr>
              <a:buSzPts val="1100"/>
              <a:buFont typeface="Corbel"/>
              <a:buNone/>
            </a:pPr>
            <a:r>
              <a:rPr lang="en-US" sz="1100" b="0" i="0" u="none" strike="noStrike" cap="none">
                <a:solidFill>
                  <a:srgbClr val="000000"/>
                </a:solidFill>
                <a:latin typeface="Corbel"/>
                <a:ea typeface="Corbel"/>
                <a:cs typeface="Corbel"/>
                <a:sym typeface="Corbel"/>
              </a:rPr>
              <a:t>39 x 28,5 x 2,5 cm. framed.</a:t>
            </a:r>
            <a:br>
              <a:rPr lang="en-US" sz="1100" b="0" i="0" u="none" strike="noStrike" cap="none">
                <a:solidFill>
                  <a:srgbClr val="000000"/>
                </a:solidFill>
                <a:latin typeface="Corbel"/>
                <a:ea typeface="Corbel"/>
                <a:cs typeface="Corbel"/>
                <a:sym typeface="Corbel"/>
              </a:rPr>
            </a:br>
            <a:br>
              <a:rPr lang="en-US" sz="1100" b="0" i="0" u="none" strike="noStrike" cap="none">
                <a:solidFill>
                  <a:srgbClr val="000000"/>
                </a:solidFill>
                <a:latin typeface="Corbel"/>
                <a:ea typeface="Corbel"/>
                <a:cs typeface="Corbel"/>
                <a:sym typeface="Corbel"/>
              </a:rPr>
            </a:br>
            <a:endParaRPr/>
          </a:p>
          <a:p>
            <a:pPr marL="0" marR="0" lvl="0" indent="0" algn="l" rtl="0">
              <a:lnSpc>
                <a:spcPct val="100000"/>
              </a:lnSpc>
              <a:spcBef>
                <a:spcPts val="0"/>
              </a:spcBef>
              <a:spcAft>
                <a:spcPts val="0"/>
              </a:spcAft>
              <a:buNone/>
            </a:pPr>
            <a:endParaRPr sz="1100" b="0" i="0" u="none">
              <a:solidFill>
                <a:srgbClr val="000000"/>
              </a:solidFill>
              <a:latin typeface="Corbel"/>
              <a:ea typeface="Corbel"/>
              <a:cs typeface="Corbel"/>
              <a:sym typeface="Corbel"/>
            </a:endParaRPr>
          </a:p>
        </p:txBody>
      </p:sp>
      <p:pic>
        <p:nvPicPr>
          <p:cNvPr id="272" name="Google Shape;272;p41" descr="T:\Compartida\ADN\_ARTISTAS\palle_joan\imagenes\2025_cellphone-towers\CELLPHONE TOWER_.jpg"/>
          <p:cNvPicPr preferRelativeResize="0"/>
          <p:nvPr/>
        </p:nvPicPr>
        <p:blipFill rotWithShape="1">
          <a:blip r:embed="rId4">
            <a:alphaModFix/>
          </a:blip>
          <a:srcRect/>
          <a:stretch/>
        </p:blipFill>
        <p:spPr>
          <a:xfrm>
            <a:off x="1676400" y="1908175"/>
            <a:ext cx="3505200" cy="45783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86"/>
          <p:cNvSpPr txBox="1"/>
          <p:nvPr/>
        </p:nvSpPr>
        <p:spPr>
          <a:xfrm>
            <a:off x="549275" y="2268537"/>
            <a:ext cx="5759450" cy="61864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1" u="none">
                <a:solidFill>
                  <a:schemeClr val="dk1"/>
                </a:solidFill>
                <a:latin typeface="Corbel"/>
                <a:ea typeface="Corbel"/>
                <a:cs typeface="Corbel"/>
                <a:sym typeface="Corbel"/>
              </a:rPr>
              <a:t>Okupes vs. TV3</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The work is based on the events that took place in Barcelona on May 26 2014, in the context of the protests linked to the eviction of the occupied social center Can Vies where the protesters set fire to a TV3 television van. The work combines the image of two forces operating in the public space from different positions and proposes a reflection around the idea of representation. On the one hand the media as the producers of legitimate speech. On the other hand, the protesters acting as a counter power with their own bodies, blocking the public space: rebeling against the representation that the media makes of them. </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La obra se basa en los eventos que tuvieron lugar en Barcelona el 26 de mayo de 2014, en el contexto de las protestas vinculadas al desalojo del centro social ocupado Can Vies, donde los manifestantes prendieron fuego a una furgoneta de televisión de TV3. La obra combina la imagen de dos fuerzas que operan en el espacio público desde posiciones diferentes y propone una reflexión en torno a la idea de representación. Por un lado, los medios de comunicación como productores de un discurso legítimo. Por otro lado, los manifestantes actuando como un contra poder con sus propios cuerpos, bloqueando el espacio público: rebelándose contra la representación que los medios hacen de ellos. </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La obra es basa en els esdeveniments que van tenir lloc a Barcelona el 26 de maig de 2014, en el context de les protestes vinculades a l'enderrocament del centre social ocupat Can Vies, on els manifestants van incendiar una furgoneta de televisió de TV3. La obra combina la imatge de dues forces que operen en l'espai públic des de posicions diferents i proposa una reflexió entorn de la idea de representació. D'una banda, els mitjans de comunicació com a productors d'un discurs legítim. De l'altra, els manifestants actuant com a contrapoder amb els seus propis cossos, bloquejant l'espai públic: rebelejant-se contra la representació que els mitjans fan d'ells. </a:t>
            </a:r>
            <a:endParaRPr/>
          </a:p>
          <a:p>
            <a:pPr marL="0" marR="0" lvl="0" indent="0" algn="l" rtl="0">
              <a:lnSpc>
                <a:spcPct val="100000"/>
              </a:lnSpc>
              <a:spcBef>
                <a:spcPts val="0"/>
              </a:spcBef>
              <a:spcAft>
                <a:spcPts val="0"/>
              </a:spcAft>
              <a:buNone/>
            </a:pPr>
            <a:endParaRPr sz="1200" b="0" i="0" u="none">
              <a:solidFill>
                <a:schemeClr val="dk1"/>
              </a:solidFill>
              <a:latin typeface="Corbel"/>
              <a:ea typeface="Corbel"/>
              <a:cs typeface="Corbel"/>
              <a:sym typeface="Corbel"/>
            </a:endParaRPr>
          </a:p>
        </p:txBody>
      </p:sp>
      <p:pic>
        <p:nvPicPr>
          <p:cNvPr id="622" name="Google Shape;622;p86"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623" name="Google Shape;623;p86"/>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87"/>
          <p:cNvSpPr txBox="1"/>
          <p:nvPr/>
        </p:nvSpPr>
        <p:spPr>
          <a:xfrm>
            <a:off x="188912" y="7451725"/>
            <a:ext cx="6480175" cy="1108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Okupes vs. TV3</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Pottery and silkscreen on steel plate </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Pottery: 18 x 30 x 20 cm.</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Silkscreen: 65 x 90 cm.</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Unique piece</a:t>
            </a:r>
            <a:endParaRPr/>
          </a:p>
        </p:txBody>
      </p:sp>
      <p:pic>
        <p:nvPicPr>
          <p:cNvPr id="629" name="Google Shape;629;p87"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630" name="Google Shape;630;p87"/>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631" name="Google Shape;631;p87" descr="T:\Compartida\ADN\_ARTISTAS\1. COLABORACIONES\palle_joan\JP okupes vs. tv3\DSC_5683.jpg"/>
          <p:cNvPicPr preferRelativeResize="0"/>
          <p:nvPr/>
        </p:nvPicPr>
        <p:blipFill rotWithShape="1">
          <a:blip r:embed="rId4">
            <a:alphaModFix/>
          </a:blip>
          <a:srcRect/>
          <a:stretch/>
        </p:blipFill>
        <p:spPr>
          <a:xfrm>
            <a:off x="1096962" y="2411412"/>
            <a:ext cx="4708525" cy="313848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88"/>
          <p:cNvSpPr txBox="1"/>
          <p:nvPr/>
        </p:nvSpPr>
        <p:spPr>
          <a:xfrm>
            <a:off x="188912" y="7451725"/>
            <a:ext cx="6480175" cy="1108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Okupes vs. TV3</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Pottery and silkscreen on steel plate </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Pottery: 18 x 30 x 20 cm.</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Silkscreen: 65 x 90 cm.</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Unique piece</a:t>
            </a:r>
            <a:endParaRPr/>
          </a:p>
        </p:txBody>
      </p:sp>
      <p:pic>
        <p:nvPicPr>
          <p:cNvPr id="637" name="Google Shape;637;p88"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638" name="Google Shape;638;p88"/>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639" name="Google Shape;639;p88" descr="T:\Compartida\ADN\_ARTISTAS\1. COLABORACIONES\palle_joan\JP okupes vs. tv3\DSC_5612.jpg"/>
          <p:cNvPicPr preferRelativeResize="0"/>
          <p:nvPr/>
        </p:nvPicPr>
        <p:blipFill rotWithShape="1">
          <a:blip r:embed="rId4">
            <a:alphaModFix/>
          </a:blip>
          <a:srcRect/>
          <a:stretch/>
        </p:blipFill>
        <p:spPr>
          <a:xfrm>
            <a:off x="1096962" y="2411412"/>
            <a:ext cx="4708525" cy="313848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89"/>
          <p:cNvSpPr txBox="1"/>
          <p:nvPr/>
        </p:nvSpPr>
        <p:spPr>
          <a:xfrm>
            <a:off x="549275" y="2268537"/>
            <a:ext cx="5759450" cy="61864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1" u="none">
                <a:solidFill>
                  <a:schemeClr val="dk1"/>
                </a:solidFill>
                <a:latin typeface="Corbel"/>
                <a:ea typeface="Corbel"/>
                <a:cs typeface="Corbel"/>
                <a:sym typeface="Corbel"/>
              </a:rPr>
              <a:t>Postfordism &amp; seduction</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200"/>
              <a:buFont typeface="Arial"/>
              <a:buNone/>
            </a:pPr>
            <a:endParaRPr sz="1200" b="1" i="1"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Taking as starting point the book Preliminary Materials for a Theory of the Young-Girl from TIQQUN, this project investigates phenomena related to sex-effective relationships in contemporary western urban societies; drawing links between the model of relations that we find in any European metropolis and the neoliberal economic model. In both cases, market freedom leads to excessive commercialism and a spirit of accumulation, both in the monetary aspect and in the accumulation of bodies. Applying the use of financial language to the affections and bodies, the drawings show a schematization of the processes that lead to this terrible condition of the body as a commodity.</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Tomando como punto de partida el libro 'Preliminary Materials for a Theory of the Young-Girl' de TIQQUN, este proyecto investiga fenómenos relacionados con las relaciones afectivo-sexuales en las sociedades urbanas contemporáneas del occidente, estableciendo vínculos entre el modelo de relaciones que encontramos en cualquier metrópoli europea y el modelo económico neoliberal. En ambos casos, la libertad de mercado conduce a un comercialismo excesivo y a un espíritu de acumulación, tanto en el aspecto monetario como en la acumulación de cuerpos. Aplicando el lenguaje financiero a los afectos y los cuerpos, los dibujos muestran una esquematización de los procesos que llevan a esta terrible condición del cuerpo como una mercancía.</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Prenent com a punt de partida el llibre ‘Preliminary Materials for a Theory of the Young-Girl ' de TIQQUN, aquest projecte investiga fenòmens relacionats amb les relacions afectivo-sexuals a les societats urbanes contemporànies d'occident, establint vincles entre el model de relacions que trobem a qualsevol metròpoli europea i el model econòmic neoliberal. En ambdós casos, la llibertat de mercat condueix a un comercialisme excessiu i a un esperit d'acumulació, tant en l'aspecte monetari com en l'acumulació de cossos. Aplicant el llenguatge financer als afectes i els cossos, els dibuixos mostren una esquematització dels processos que condueixen a aquesta terrible condició del cos com a mercaderia.</a:t>
            </a:r>
            <a:endParaRPr/>
          </a:p>
        </p:txBody>
      </p:sp>
      <p:pic>
        <p:nvPicPr>
          <p:cNvPr id="645" name="Google Shape;645;p89"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646" name="Google Shape;646;p89"/>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90"/>
          <p:cNvSpPr txBox="1"/>
          <p:nvPr/>
        </p:nvSpPr>
        <p:spPr>
          <a:xfrm>
            <a:off x="188912" y="7451725"/>
            <a:ext cx="5834062" cy="8318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1" u="none">
                <a:solidFill>
                  <a:schemeClr val="dk1"/>
                </a:solidFill>
                <a:latin typeface="Corbel"/>
                <a:ea typeface="Corbel"/>
                <a:cs typeface="Corbel"/>
                <a:sym typeface="Corbel"/>
              </a:rPr>
              <a:t>Postfordism &amp; seduction</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Inkjet print, ink and coloured pencils on paper 130 g/m2</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Variable dimensions</a:t>
            </a:r>
            <a:endParaRPr/>
          </a:p>
        </p:txBody>
      </p:sp>
      <p:pic>
        <p:nvPicPr>
          <p:cNvPr id="652" name="Google Shape;652;p90"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653" name="Google Shape;653;p90"/>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654" name="Google Shape;654;p90" descr="T:\Compartida\ADN\_ARTISTAS\1. COLABORACIONES\palle_joan\JP Postfordism &amp; seduction\display4 (recteta)-1.jpg"/>
          <p:cNvPicPr preferRelativeResize="0"/>
          <p:nvPr/>
        </p:nvPicPr>
        <p:blipFill rotWithShape="1">
          <a:blip r:embed="rId4">
            <a:alphaModFix/>
          </a:blip>
          <a:srcRect/>
          <a:stretch/>
        </p:blipFill>
        <p:spPr>
          <a:xfrm>
            <a:off x="981075" y="2484437"/>
            <a:ext cx="4903787" cy="30956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91"/>
          <p:cNvSpPr txBox="1"/>
          <p:nvPr/>
        </p:nvSpPr>
        <p:spPr>
          <a:xfrm>
            <a:off x="188912" y="7451725"/>
            <a:ext cx="5834062" cy="8318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1" u="none">
                <a:solidFill>
                  <a:schemeClr val="dk1"/>
                </a:solidFill>
                <a:latin typeface="Corbel"/>
                <a:ea typeface="Corbel"/>
                <a:cs typeface="Corbel"/>
                <a:sym typeface="Corbel"/>
              </a:rPr>
              <a:t>Biopolitical dissection 1, the Young girl as compact ideological device.</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Inkjet print, ink and coloured pencils on paper 130 g/m2</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84 x 129 cm</a:t>
            </a:r>
            <a:endParaRPr/>
          </a:p>
        </p:txBody>
      </p:sp>
      <p:pic>
        <p:nvPicPr>
          <p:cNvPr id="660" name="Google Shape;660;p91"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661" name="Google Shape;661;p91"/>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662" name="Google Shape;662;p91" descr="T:\Compartida\ADN\_ARTISTAS\1. COLABORACIONES\palle_joan\JP Postfordism &amp; seduction\young girl.jpg"/>
          <p:cNvPicPr preferRelativeResize="0"/>
          <p:nvPr/>
        </p:nvPicPr>
        <p:blipFill rotWithShape="1">
          <a:blip r:embed="rId4">
            <a:alphaModFix/>
          </a:blip>
          <a:srcRect/>
          <a:stretch/>
        </p:blipFill>
        <p:spPr>
          <a:xfrm>
            <a:off x="1108075" y="1908175"/>
            <a:ext cx="4697412" cy="462121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92"/>
          <p:cNvSpPr txBox="1"/>
          <p:nvPr/>
        </p:nvSpPr>
        <p:spPr>
          <a:xfrm>
            <a:off x="188912" y="7451725"/>
            <a:ext cx="5834062" cy="8318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1" u="none">
                <a:solidFill>
                  <a:schemeClr val="dk1"/>
                </a:solidFill>
                <a:latin typeface="Corbel"/>
                <a:ea typeface="Corbel"/>
                <a:cs typeface="Corbel"/>
                <a:sym typeface="Corbel"/>
              </a:rPr>
              <a:t>Biopolitical dissection 2, the freelance lover.</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2018</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Inkjet print, ink and coloured pencils on paper 130 g/m2</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76 x 120 cm</a:t>
            </a:r>
            <a:endParaRPr/>
          </a:p>
        </p:txBody>
      </p:sp>
      <p:pic>
        <p:nvPicPr>
          <p:cNvPr id="668" name="Google Shape;668;p92"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669" name="Google Shape;669;p92"/>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670" name="Google Shape;670;p92" descr="T:\Compartida\ADN\_ARTISTAS\1. COLABORACIONES\palle_joan\JP Postfordism &amp; seduction\freelance lover.jpg"/>
          <p:cNvPicPr preferRelativeResize="0"/>
          <p:nvPr/>
        </p:nvPicPr>
        <p:blipFill rotWithShape="1">
          <a:blip r:embed="rId4">
            <a:alphaModFix/>
          </a:blip>
          <a:srcRect/>
          <a:stretch/>
        </p:blipFill>
        <p:spPr>
          <a:xfrm>
            <a:off x="1412875" y="1895475"/>
            <a:ext cx="4295775" cy="462121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93"/>
          <p:cNvSpPr txBox="1"/>
          <p:nvPr/>
        </p:nvSpPr>
        <p:spPr>
          <a:xfrm>
            <a:off x="549275" y="1763712"/>
            <a:ext cx="5759450" cy="61862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0" u="none" dirty="0">
                <a:solidFill>
                  <a:schemeClr val="dk1"/>
                </a:solidFill>
                <a:latin typeface="Corbel"/>
                <a:ea typeface="Corbel"/>
                <a:cs typeface="Corbel"/>
                <a:sym typeface="Corbel"/>
              </a:rPr>
              <a:t>JOAN PALLÉ</a:t>
            </a:r>
            <a:endParaRPr dirty="0"/>
          </a:p>
          <a:p>
            <a:pPr marL="0" marR="0" lvl="0" indent="0" algn="l" rtl="0">
              <a:lnSpc>
                <a:spcPct val="100000"/>
              </a:lnSpc>
              <a:spcBef>
                <a:spcPts val="0"/>
              </a:spcBef>
              <a:spcAft>
                <a:spcPts val="0"/>
              </a:spcAft>
              <a:buClr>
                <a:schemeClr val="dk1"/>
              </a:buClr>
              <a:buSzPts val="1200"/>
              <a:buFont typeface="Arial"/>
              <a:buNone/>
            </a:pPr>
            <a:endParaRPr sz="1200" b="0" i="0" u="none" dirty="0">
              <a:solidFill>
                <a:schemeClr val="dk1"/>
              </a:solidFill>
              <a:latin typeface="Corbel"/>
              <a:ea typeface="Corbel"/>
              <a:cs typeface="Corbel"/>
              <a:sym typeface="Corbel"/>
            </a:endParaRPr>
          </a:p>
          <a:p>
            <a:pPr marL="0" marR="0" lvl="0" indent="0" algn="just" rtl="0">
              <a:lnSpc>
                <a:spcPct val="100000"/>
              </a:lnSpc>
              <a:spcBef>
                <a:spcPts val="0"/>
              </a:spcBef>
              <a:spcAft>
                <a:spcPts val="0"/>
              </a:spcAft>
              <a:buClr>
                <a:schemeClr val="dk1"/>
              </a:buClr>
              <a:buSzPts val="1200"/>
              <a:buFont typeface="Arial"/>
              <a:buNone/>
            </a:pPr>
            <a:endParaRPr sz="1200" b="0" i="0" u="none" dirty="0">
              <a:solidFill>
                <a:schemeClr val="dk1"/>
              </a:solidFill>
              <a:latin typeface="Corbel"/>
              <a:ea typeface="Corbel"/>
              <a:cs typeface="Corbel"/>
              <a:sym typeface="Corbel"/>
            </a:endParaRPr>
          </a:p>
          <a:p>
            <a:pPr marL="0" marR="0" lvl="0" indent="0" algn="just" rtl="0">
              <a:lnSpc>
                <a:spcPct val="100000"/>
              </a:lnSpc>
              <a:spcBef>
                <a:spcPts val="0"/>
              </a:spcBef>
              <a:spcAft>
                <a:spcPts val="0"/>
              </a:spcAft>
              <a:buClr>
                <a:schemeClr val="dk1"/>
              </a:buClr>
              <a:buSzPts val="1200"/>
              <a:buFont typeface="Corbel"/>
              <a:buNone/>
            </a:pPr>
            <a:r>
              <a:rPr lang="en-US" sz="1200" b="0" i="0" u="none" dirty="0">
                <a:solidFill>
                  <a:schemeClr val="dk1"/>
                </a:solidFill>
                <a:latin typeface="Corbel"/>
                <a:ea typeface="Corbel"/>
                <a:cs typeface="Corbel"/>
                <a:sym typeface="Corbel"/>
              </a:rPr>
              <a:t>Joan </a:t>
            </a:r>
            <a:r>
              <a:rPr lang="en-US" sz="1200" b="0" i="0" u="none" dirty="0" err="1">
                <a:solidFill>
                  <a:schemeClr val="dk1"/>
                </a:solidFill>
                <a:latin typeface="Corbel"/>
                <a:ea typeface="Corbel"/>
                <a:cs typeface="Corbel"/>
                <a:sym typeface="Corbel"/>
              </a:rPr>
              <a:t>Pallé</a:t>
            </a:r>
            <a:r>
              <a:rPr lang="en-US" sz="1200" b="0" i="0" u="none" dirty="0">
                <a:solidFill>
                  <a:schemeClr val="dk1"/>
                </a:solidFill>
                <a:latin typeface="Corbel"/>
                <a:ea typeface="Corbel"/>
                <a:cs typeface="Corbel"/>
                <a:sym typeface="Corbel"/>
              </a:rPr>
              <a:t> (Lleida, </a:t>
            </a:r>
            <a:r>
              <a:rPr lang="en-US" sz="1200" b="0" i="0" u="none" dirty="0" err="1">
                <a:solidFill>
                  <a:schemeClr val="dk1"/>
                </a:solidFill>
                <a:latin typeface="Corbel"/>
                <a:ea typeface="Corbel"/>
                <a:cs typeface="Corbel"/>
                <a:sym typeface="Corbel"/>
              </a:rPr>
              <a:t>Espanya</a:t>
            </a:r>
            <a:r>
              <a:rPr lang="en-US" sz="1200" b="0" i="0" u="none" dirty="0">
                <a:solidFill>
                  <a:schemeClr val="dk1"/>
                </a:solidFill>
                <a:latin typeface="Corbel"/>
                <a:ea typeface="Corbel"/>
                <a:cs typeface="Corbel"/>
                <a:sym typeface="Corbel"/>
              </a:rPr>
              <a:t>, 1989) </a:t>
            </a:r>
            <a:r>
              <a:rPr lang="en-US" sz="1200" b="0" i="0" u="none" dirty="0" err="1">
                <a:solidFill>
                  <a:schemeClr val="dk1"/>
                </a:solidFill>
                <a:latin typeface="Corbel"/>
                <a:ea typeface="Corbel"/>
                <a:cs typeface="Corbel"/>
                <a:sym typeface="Corbel"/>
              </a:rPr>
              <a:t>Viu</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i</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treballa</a:t>
            </a:r>
            <a:r>
              <a:rPr lang="en-US" sz="1200" b="0" i="0" u="none" dirty="0">
                <a:solidFill>
                  <a:schemeClr val="dk1"/>
                </a:solidFill>
                <a:latin typeface="Corbel"/>
                <a:ea typeface="Corbel"/>
                <a:cs typeface="Corbel"/>
                <a:sym typeface="Corbel"/>
              </a:rPr>
              <a:t> a Barcelona. </a:t>
            </a:r>
            <a:r>
              <a:rPr lang="en-US" sz="1200" b="0" i="0" u="none" dirty="0" err="1">
                <a:solidFill>
                  <a:schemeClr val="dk1"/>
                </a:solidFill>
                <a:latin typeface="Corbel"/>
                <a:ea typeface="Corbel"/>
                <a:cs typeface="Corbel"/>
                <a:sym typeface="Corbel"/>
              </a:rPr>
              <a:t>Llicenciat</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en</a:t>
            </a:r>
            <a:r>
              <a:rPr lang="en-US" sz="1200" b="0" i="0" u="none" dirty="0">
                <a:solidFill>
                  <a:schemeClr val="dk1"/>
                </a:solidFill>
                <a:latin typeface="Corbel"/>
                <a:ea typeface="Corbel"/>
                <a:cs typeface="Corbel"/>
                <a:sym typeface="Corbel"/>
              </a:rPr>
              <a:t> Belles arts (2017) per la </a:t>
            </a:r>
            <a:r>
              <a:rPr lang="en-US" sz="1200" b="0" i="0" u="none" dirty="0" err="1">
                <a:solidFill>
                  <a:schemeClr val="dk1"/>
                </a:solidFill>
                <a:latin typeface="Corbel"/>
                <a:ea typeface="Corbel"/>
                <a:cs typeface="Corbel"/>
                <a:sym typeface="Corbel"/>
              </a:rPr>
              <a:t>Universitat</a:t>
            </a:r>
            <a:r>
              <a:rPr lang="en-US" sz="1200" b="0" i="0" u="none" dirty="0">
                <a:solidFill>
                  <a:schemeClr val="dk1"/>
                </a:solidFill>
                <a:latin typeface="Corbel"/>
                <a:ea typeface="Corbel"/>
                <a:cs typeface="Corbel"/>
                <a:sym typeface="Corbel"/>
              </a:rPr>
              <a:t> de Barcelona. El </a:t>
            </a:r>
            <a:r>
              <a:rPr lang="en-US" sz="1200" b="0" i="0" u="none" dirty="0" err="1">
                <a:solidFill>
                  <a:schemeClr val="dk1"/>
                </a:solidFill>
                <a:latin typeface="Corbel"/>
                <a:ea typeface="Corbel"/>
                <a:cs typeface="Corbel"/>
                <a:sym typeface="Corbel"/>
              </a:rPr>
              <a:t>seu</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treball</a:t>
            </a:r>
            <a:r>
              <a:rPr lang="en-US" sz="1200" b="0" i="0" u="none" dirty="0">
                <a:solidFill>
                  <a:schemeClr val="dk1"/>
                </a:solidFill>
                <a:latin typeface="Corbel"/>
                <a:ea typeface="Corbel"/>
                <a:cs typeface="Corbel"/>
                <a:sym typeface="Corbel"/>
              </a:rPr>
              <a:t> es </a:t>
            </a:r>
            <a:r>
              <a:rPr lang="en-US" sz="1200" b="0" i="0" u="none" dirty="0" err="1">
                <a:solidFill>
                  <a:schemeClr val="dk1"/>
                </a:solidFill>
                <a:latin typeface="Corbel"/>
                <a:ea typeface="Corbel"/>
                <a:cs typeface="Corbel"/>
                <a:sym typeface="Corbel"/>
              </a:rPr>
              <a:t>relaciona</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amb</a:t>
            </a:r>
            <a:r>
              <a:rPr lang="en-US" sz="1200" b="0" i="0" u="none" dirty="0">
                <a:solidFill>
                  <a:schemeClr val="dk1"/>
                </a:solidFill>
                <a:latin typeface="Corbel"/>
                <a:ea typeface="Corbel"/>
                <a:cs typeface="Corbel"/>
                <a:sym typeface="Corbel"/>
              </a:rPr>
              <a:t> la </a:t>
            </a:r>
            <a:r>
              <a:rPr lang="en-US" sz="1200" b="0" i="0" u="none" dirty="0" err="1">
                <a:solidFill>
                  <a:schemeClr val="dk1"/>
                </a:solidFill>
                <a:latin typeface="Corbel"/>
                <a:ea typeface="Corbel"/>
                <a:cs typeface="Corbel"/>
                <a:sym typeface="Corbel"/>
              </a:rPr>
              <a:t>teoria</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crítica</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utilitzant</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irònicament</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l'imaginari</a:t>
            </a:r>
            <a:r>
              <a:rPr lang="en-US" sz="1200" b="0" i="0" u="none" dirty="0">
                <a:solidFill>
                  <a:schemeClr val="dk1"/>
                </a:solidFill>
                <a:latin typeface="Corbel"/>
                <a:ea typeface="Corbel"/>
                <a:cs typeface="Corbel"/>
                <a:sym typeface="Corbel"/>
              </a:rPr>
              <a:t> visual </a:t>
            </a:r>
            <a:r>
              <a:rPr lang="en-US" sz="1200" b="0" i="0" u="none" dirty="0" err="1">
                <a:solidFill>
                  <a:schemeClr val="dk1"/>
                </a:solidFill>
                <a:latin typeface="Corbel"/>
                <a:ea typeface="Corbel"/>
                <a:cs typeface="Corbel"/>
                <a:sym typeface="Corbel"/>
              </a:rPr>
              <a:t>hegemònic</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i</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introduint</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referències</a:t>
            </a:r>
            <a:r>
              <a:rPr lang="en-US" sz="1200" b="0" i="0" u="none" dirty="0">
                <a:solidFill>
                  <a:schemeClr val="dk1"/>
                </a:solidFill>
                <a:latin typeface="Corbel"/>
                <a:ea typeface="Corbel"/>
                <a:cs typeface="Corbel"/>
                <a:sym typeface="Corbel"/>
              </a:rPr>
              <a:t> de la </a:t>
            </a:r>
            <a:r>
              <a:rPr lang="en-US" sz="1200" b="0" i="0" u="none" dirty="0" err="1">
                <a:solidFill>
                  <a:schemeClr val="dk1"/>
                </a:solidFill>
                <a:latin typeface="Corbel"/>
                <a:ea typeface="Corbel"/>
                <a:cs typeface="Corbel"/>
                <a:sym typeface="Corbel"/>
              </a:rPr>
              <a:t>contracultura</a:t>
            </a:r>
            <a:r>
              <a:rPr lang="en-US" sz="1200" b="0" i="0" u="none" dirty="0">
                <a:solidFill>
                  <a:schemeClr val="dk1"/>
                </a:solidFill>
                <a:latin typeface="Corbel"/>
                <a:ea typeface="Corbel"/>
                <a:cs typeface="Corbel"/>
                <a:sym typeface="Corbel"/>
              </a:rPr>
              <a:t>. En 2017 es </a:t>
            </a:r>
            <a:r>
              <a:rPr lang="en-US" sz="1200" b="0" i="0" u="none" dirty="0" err="1">
                <a:solidFill>
                  <a:schemeClr val="dk1"/>
                </a:solidFill>
                <a:latin typeface="Corbel"/>
                <a:ea typeface="Corbel"/>
                <a:cs typeface="Corbel"/>
                <a:sym typeface="Corbel"/>
              </a:rPr>
              <a:t>converteix</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en</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artista</a:t>
            </a:r>
            <a:r>
              <a:rPr lang="en-US" sz="1200" b="0" i="0" u="none" dirty="0">
                <a:solidFill>
                  <a:schemeClr val="dk1"/>
                </a:solidFill>
                <a:latin typeface="Corbel"/>
                <a:ea typeface="Corbel"/>
                <a:cs typeface="Corbel"/>
                <a:sym typeface="Corbel"/>
              </a:rPr>
              <a:t> resident </a:t>
            </a:r>
            <a:r>
              <a:rPr lang="en-US" sz="1200" b="0" i="0" u="none" dirty="0" err="1">
                <a:solidFill>
                  <a:schemeClr val="dk1"/>
                </a:solidFill>
                <a:latin typeface="Corbel"/>
                <a:ea typeface="Corbel"/>
                <a:cs typeface="Corbel"/>
                <a:sym typeface="Corbel"/>
              </a:rPr>
              <a:t>en</a:t>
            </a:r>
            <a:r>
              <a:rPr lang="en-US" sz="1200" b="0" i="0" u="none" dirty="0">
                <a:solidFill>
                  <a:schemeClr val="dk1"/>
                </a:solidFill>
                <a:latin typeface="Corbel"/>
                <a:ea typeface="Corbel"/>
                <a:cs typeface="Corbel"/>
                <a:sym typeface="Corbel"/>
              </a:rPr>
              <a:t> Fabra </a:t>
            </a:r>
            <a:r>
              <a:rPr lang="en-US" sz="1200" b="0" i="0" u="none" dirty="0" err="1">
                <a:solidFill>
                  <a:schemeClr val="dk1"/>
                </a:solidFill>
                <a:latin typeface="Corbel"/>
                <a:ea typeface="Corbel"/>
                <a:cs typeface="Corbel"/>
                <a:sym typeface="Corbel"/>
              </a:rPr>
              <a:t>i</a:t>
            </a:r>
            <a:r>
              <a:rPr lang="en-US" sz="1200" b="0" i="0" u="none" dirty="0">
                <a:solidFill>
                  <a:schemeClr val="dk1"/>
                </a:solidFill>
                <a:latin typeface="Corbel"/>
                <a:ea typeface="Corbel"/>
                <a:cs typeface="Corbel"/>
                <a:sym typeface="Corbel"/>
              </a:rPr>
              <a:t> Coats (Barcelona) a </a:t>
            </a:r>
            <a:r>
              <a:rPr lang="en-US" sz="1200" b="0" i="0" u="none" dirty="0" err="1">
                <a:solidFill>
                  <a:schemeClr val="dk1"/>
                </a:solidFill>
                <a:latin typeface="Corbel"/>
                <a:ea typeface="Corbel"/>
                <a:cs typeface="Corbel"/>
                <a:sym typeface="Corbel"/>
              </a:rPr>
              <a:t>través</a:t>
            </a:r>
            <a:r>
              <a:rPr lang="en-US" sz="1200" b="0" i="0" u="none" dirty="0">
                <a:solidFill>
                  <a:schemeClr val="dk1"/>
                </a:solidFill>
                <a:latin typeface="Corbel"/>
                <a:ea typeface="Corbel"/>
                <a:cs typeface="Corbel"/>
                <a:sym typeface="Corbel"/>
              </a:rPr>
              <a:t> del </a:t>
            </a:r>
            <a:r>
              <a:rPr lang="en-US" sz="1200" b="0" i="0" u="none" dirty="0" err="1">
                <a:solidFill>
                  <a:schemeClr val="dk1"/>
                </a:solidFill>
                <a:latin typeface="Corbel"/>
                <a:ea typeface="Corbel"/>
                <a:cs typeface="Corbel"/>
                <a:sym typeface="Corbel"/>
              </a:rPr>
              <a:t>Programa</a:t>
            </a:r>
            <a:r>
              <a:rPr lang="en-US" sz="1200" b="0" i="0" u="none" dirty="0">
                <a:solidFill>
                  <a:schemeClr val="dk1"/>
                </a:solidFill>
                <a:latin typeface="Corbel"/>
                <a:ea typeface="Corbel"/>
                <a:cs typeface="Corbel"/>
                <a:sym typeface="Corbel"/>
              </a:rPr>
              <a:t> de </a:t>
            </a:r>
            <a:r>
              <a:rPr lang="en-US" sz="1200" b="0" i="0" u="none" dirty="0" err="1">
                <a:solidFill>
                  <a:schemeClr val="dk1"/>
                </a:solidFill>
                <a:latin typeface="Corbel"/>
                <a:ea typeface="Corbel"/>
                <a:cs typeface="Corbel"/>
                <a:sym typeface="Corbel"/>
              </a:rPr>
              <a:t>residències</a:t>
            </a:r>
            <a:r>
              <a:rPr lang="en-US" sz="1200" b="0" i="0" u="none" dirty="0">
                <a:solidFill>
                  <a:schemeClr val="dk1"/>
                </a:solidFill>
                <a:latin typeface="Corbel"/>
                <a:ea typeface="Corbel"/>
                <a:cs typeface="Corbel"/>
                <a:sym typeface="Corbel"/>
              </a:rPr>
              <a:t> Sant Andreu </a:t>
            </a:r>
            <a:r>
              <a:rPr lang="en-US" sz="1200" b="0" i="0" u="none" dirty="0" err="1">
                <a:solidFill>
                  <a:schemeClr val="dk1"/>
                </a:solidFill>
                <a:latin typeface="Corbel"/>
                <a:ea typeface="Corbel"/>
                <a:cs typeface="Corbel"/>
                <a:sym typeface="Corbel"/>
              </a:rPr>
              <a:t>Contemporani</a:t>
            </a:r>
            <a:r>
              <a:rPr lang="en-US" sz="1200" b="0" i="0" u="none" dirty="0">
                <a:solidFill>
                  <a:schemeClr val="dk1"/>
                </a:solidFill>
                <a:latin typeface="Corbel"/>
                <a:ea typeface="Corbel"/>
                <a:cs typeface="Corbel"/>
                <a:sym typeface="Corbel"/>
              </a:rPr>
              <a:t>. Ha </a:t>
            </a:r>
            <a:r>
              <a:rPr lang="en-US" sz="1200" b="0" i="0" u="none" dirty="0" err="1">
                <a:solidFill>
                  <a:schemeClr val="dk1"/>
                </a:solidFill>
                <a:latin typeface="Corbel"/>
                <a:ea typeface="Corbel"/>
                <a:cs typeface="Corbel"/>
                <a:sym typeface="Corbel"/>
              </a:rPr>
              <a:t>estat</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guardonat</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amb</a:t>
            </a:r>
            <a:r>
              <a:rPr lang="en-US" sz="1200" b="0" i="0" u="none" dirty="0">
                <a:solidFill>
                  <a:schemeClr val="dk1"/>
                </a:solidFill>
                <a:latin typeface="Corbel"/>
                <a:ea typeface="Corbel"/>
                <a:cs typeface="Corbel"/>
                <a:sym typeface="Corbel"/>
              </a:rPr>
              <a:t> el </a:t>
            </a:r>
            <a:r>
              <a:rPr lang="en-US" sz="1200" b="0" i="0" u="none" dirty="0" err="1">
                <a:solidFill>
                  <a:schemeClr val="dk1"/>
                </a:solidFill>
                <a:latin typeface="Corbel"/>
                <a:ea typeface="Corbel"/>
                <a:cs typeface="Corbel"/>
                <a:sym typeface="Corbel"/>
              </a:rPr>
              <a:t>premi</a:t>
            </a:r>
            <a:r>
              <a:rPr lang="en-US" sz="1200" b="0" i="0" u="none" dirty="0">
                <a:solidFill>
                  <a:schemeClr val="dk1"/>
                </a:solidFill>
                <a:latin typeface="Corbel"/>
                <a:ea typeface="Corbel"/>
                <a:cs typeface="Corbel"/>
                <a:sym typeface="Corbel"/>
              </a:rPr>
              <a:t> art &lt;35 art de Banc Sabadell </a:t>
            </a:r>
            <a:r>
              <a:rPr lang="en-US" sz="1200" b="0" i="0" u="none" dirty="0" err="1">
                <a:solidFill>
                  <a:schemeClr val="dk1"/>
                </a:solidFill>
                <a:latin typeface="Corbel"/>
                <a:ea typeface="Corbel"/>
                <a:cs typeface="Corbel"/>
                <a:sym typeface="Corbel"/>
              </a:rPr>
              <a:t>i</a:t>
            </a:r>
            <a:r>
              <a:rPr lang="en-US" sz="1200" b="0" i="0" u="none" dirty="0">
                <a:solidFill>
                  <a:schemeClr val="dk1"/>
                </a:solidFill>
                <a:latin typeface="Corbel"/>
                <a:ea typeface="Corbel"/>
                <a:cs typeface="Corbel"/>
                <a:sym typeface="Corbel"/>
              </a:rPr>
              <a:t> Galeria Trama. Ha rebut </a:t>
            </a:r>
            <a:r>
              <a:rPr lang="en-US" sz="1200" b="0" i="0" u="none" dirty="0" err="1">
                <a:solidFill>
                  <a:schemeClr val="dk1"/>
                </a:solidFill>
                <a:latin typeface="Corbel"/>
                <a:ea typeface="Corbel"/>
                <a:cs typeface="Corbel"/>
                <a:sym typeface="Corbel"/>
              </a:rPr>
              <a:t>una</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beca</a:t>
            </a:r>
            <a:r>
              <a:rPr lang="en-US" sz="1200" b="0" i="0" u="none" dirty="0">
                <a:solidFill>
                  <a:schemeClr val="dk1"/>
                </a:solidFill>
                <a:latin typeface="Corbel"/>
                <a:ea typeface="Corbel"/>
                <a:cs typeface="Corbel"/>
                <a:sym typeface="Corbel"/>
              </a:rPr>
              <a:t> Erasmus per a </a:t>
            </a:r>
            <a:r>
              <a:rPr lang="en-US" sz="1200" b="0" i="0" u="none" dirty="0" err="1">
                <a:solidFill>
                  <a:schemeClr val="dk1"/>
                </a:solidFill>
                <a:latin typeface="Corbel"/>
                <a:ea typeface="Corbel"/>
                <a:cs typeface="Corbel"/>
                <a:sym typeface="Corbel"/>
              </a:rPr>
              <a:t>estudiar</a:t>
            </a:r>
            <a:r>
              <a:rPr lang="en-US" sz="1200" b="0" i="0" u="none" dirty="0">
                <a:solidFill>
                  <a:schemeClr val="dk1"/>
                </a:solidFill>
                <a:latin typeface="Corbel"/>
                <a:ea typeface="Corbel"/>
                <a:cs typeface="Corbel"/>
                <a:sym typeface="Corbel"/>
              </a:rPr>
              <a:t> </a:t>
            </a:r>
            <a:r>
              <a:rPr lang="en-US" sz="1200" b="0" i="0" u="none" dirty="0" err="1">
                <a:solidFill>
                  <a:schemeClr val="dk1"/>
                </a:solidFill>
                <a:latin typeface="Corbel"/>
                <a:ea typeface="Corbel"/>
                <a:cs typeface="Corbel"/>
                <a:sym typeface="Corbel"/>
              </a:rPr>
              <a:t>en</a:t>
            </a:r>
            <a:r>
              <a:rPr lang="en-US" sz="1200" b="0" i="0" u="none" dirty="0">
                <a:solidFill>
                  <a:schemeClr val="dk1"/>
                </a:solidFill>
                <a:latin typeface="Corbel"/>
                <a:ea typeface="Corbel"/>
                <a:cs typeface="Corbel"/>
                <a:sym typeface="Corbel"/>
              </a:rPr>
              <a:t> la Middlesex University de Londres (2017).</a:t>
            </a:r>
            <a:endParaRPr dirty="0"/>
          </a:p>
          <a:p>
            <a:pPr marL="0" marR="0" lvl="0" indent="0" algn="just" rtl="0">
              <a:lnSpc>
                <a:spcPct val="100000"/>
              </a:lnSpc>
              <a:spcBef>
                <a:spcPts val="0"/>
              </a:spcBef>
              <a:spcAft>
                <a:spcPts val="0"/>
              </a:spcAft>
              <a:buClr>
                <a:schemeClr val="dk1"/>
              </a:buClr>
              <a:buSzPts val="1200"/>
              <a:buFont typeface="Arial"/>
              <a:buNone/>
            </a:pPr>
            <a:endParaRPr sz="1200" b="0" i="0" u="none" dirty="0">
              <a:solidFill>
                <a:schemeClr val="dk1"/>
              </a:solidFill>
              <a:latin typeface="Corbel"/>
              <a:ea typeface="Corbel"/>
              <a:cs typeface="Corbel"/>
              <a:sym typeface="Corbel"/>
            </a:endParaRPr>
          </a:p>
          <a:p>
            <a:pPr algn="just"/>
            <a:r>
              <a:rPr lang="es-ES" sz="1200" dirty="0" err="1">
                <a:latin typeface="Corbel" panose="020B0503020204020204" pitchFamily="34" charset="0"/>
              </a:rPr>
              <a:t>L'any</a:t>
            </a:r>
            <a:r>
              <a:rPr lang="es-ES" sz="1200" dirty="0">
                <a:latin typeface="Corbel" panose="020B0503020204020204" pitchFamily="34" charset="0"/>
              </a:rPr>
              <a:t> 2022 va </a:t>
            </a:r>
            <a:r>
              <a:rPr lang="es-ES" sz="1200" dirty="0" err="1">
                <a:latin typeface="Corbel" panose="020B0503020204020204" pitchFamily="34" charset="0"/>
              </a:rPr>
              <a:t>rebre</a:t>
            </a:r>
            <a:r>
              <a:rPr lang="es-ES" sz="1200" dirty="0">
                <a:latin typeface="Corbel" panose="020B0503020204020204" pitchFamily="34" charset="0"/>
              </a:rPr>
              <a:t> un </a:t>
            </a:r>
            <a:r>
              <a:rPr lang="es-ES" sz="1200" dirty="0" err="1">
                <a:latin typeface="Corbel" panose="020B0503020204020204" pitchFamily="34" charset="0"/>
              </a:rPr>
              <a:t>estipendi</a:t>
            </a:r>
            <a:r>
              <a:rPr lang="es-ES" sz="1200" dirty="0">
                <a:latin typeface="Corbel" panose="020B0503020204020204" pitchFamily="34" charset="0"/>
              </a:rPr>
              <a:t> </a:t>
            </a:r>
            <a:r>
              <a:rPr lang="es-ES" sz="1200" dirty="0" err="1">
                <a:latin typeface="Corbel" panose="020B0503020204020204" pitchFamily="34" charset="0"/>
              </a:rPr>
              <a:t>biennal</a:t>
            </a:r>
            <a:r>
              <a:rPr lang="es-ES" sz="1200" dirty="0">
                <a:latin typeface="Corbel" panose="020B0503020204020204" pitchFamily="34" charset="0"/>
              </a:rPr>
              <a:t> de la </a:t>
            </a:r>
            <a:r>
              <a:rPr lang="es-ES" sz="1200" dirty="0" err="1">
                <a:latin typeface="Corbel" panose="020B0503020204020204" pitchFamily="34" charset="0"/>
              </a:rPr>
              <a:t>Fundació</a:t>
            </a:r>
            <a:r>
              <a:rPr lang="es-ES" sz="1200" dirty="0">
                <a:latin typeface="Corbel" panose="020B0503020204020204" pitchFamily="34" charset="0"/>
              </a:rPr>
              <a:t> </a:t>
            </a:r>
            <a:r>
              <a:rPr lang="es-ES" sz="1200" dirty="0" err="1">
                <a:latin typeface="Corbel" panose="020B0503020204020204" pitchFamily="34" charset="0"/>
              </a:rPr>
              <a:t>Sorigué</a:t>
            </a:r>
            <a:r>
              <a:rPr lang="es-ES" sz="1200" dirty="0">
                <a:latin typeface="Corbel" panose="020B0503020204020204" pitchFamily="34" charset="0"/>
              </a:rPr>
              <a:t>. En </a:t>
            </a:r>
            <a:r>
              <a:rPr lang="es-ES" sz="1200" dirty="0" err="1">
                <a:latin typeface="Corbel" panose="020B0503020204020204" pitchFamily="34" charset="0"/>
              </a:rPr>
              <a:t>els</a:t>
            </a:r>
            <a:r>
              <a:rPr lang="es-ES" sz="1200" dirty="0">
                <a:latin typeface="Corbel" panose="020B0503020204020204" pitchFamily="34" charset="0"/>
              </a:rPr>
              <a:t> </a:t>
            </a:r>
            <a:r>
              <a:rPr lang="es-ES" sz="1200" dirty="0" err="1">
                <a:latin typeface="Corbel" panose="020B0503020204020204" pitchFamily="34" charset="0"/>
              </a:rPr>
              <a:t>darrers</a:t>
            </a:r>
            <a:r>
              <a:rPr lang="es-ES" sz="1200" dirty="0">
                <a:latin typeface="Corbel" panose="020B0503020204020204" pitchFamily="34" charset="0"/>
              </a:rPr>
              <a:t> </a:t>
            </a:r>
            <a:r>
              <a:rPr lang="es-ES" sz="1200" dirty="0" err="1">
                <a:latin typeface="Corbel" panose="020B0503020204020204" pitchFamily="34" charset="0"/>
              </a:rPr>
              <a:t>anys</a:t>
            </a:r>
            <a:r>
              <a:rPr lang="es-ES" sz="1200" dirty="0">
                <a:latin typeface="Corbel" panose="020B0503020204020204" pitchFamily="34" charset="0"/>
              </a:rPr>
              <a:t> ha </a:t>
            </a:r>
            <a:r>
              <a:rPr lang="es-ES" sz="1200" dirty="0" err="1">
                <a:latin typeface="Corbel" panose="020B0503020204020204" pitchFamily="34" charset="0"/>
              </a:rPr>
              <a:t>obtingut</a:t>
            </a:r>
            <a:r>
              <a:rPr lang="es-ES" sz="1200" dirty="0">
                <a:latin typeface="Corbel" panose="020B0503020204020204" pitchFamily="34" charset="0"/>
              </a:rPr>
              <a:t> diverses </a:t>
            </a:r>
            <a:r>
              <a:rPr lang="es-ES" sz="1200" dirty="0" err="1">
                <a:latin typeface="Corbel" panose="020B0503020204020204" pitchFamily="34" charset="0"/>
              </a:rPr>
              <a:t>ajudes</a:t>
            </a:r>
            <a:r>
              <a:rPr lang="es-ES" sz="1200" dirty="0">
                <a:latin typeface="Corbel" panose="020B0503020204020204" pitchFamily="34" charset="0"/>
              </a:rPr>
              <a:t> a la recerca OSIC de la Generalitat de Catalunya (2020 i 2024), a </a:t>
            </a:r>
            <a:r>
              <a:rPr lang="es-ES" sz="1200" dirty="0" err="1">
                <a:latin typeface="Corbel" panose="020B0503020204020204" pitchFamily="34" charset="0"/>
              </a:rPr>
              <a:t>més</a:t>
            </a:r>
            <a:r>
              <a:rPr lang="es-ES" sz="1200" dirty="0">
                <a:latin typeface="Corbel" panose="020B0503020204020204" pitchFamily="34" charset="0"/>
              </a:rPr>
              <a:t> del Premi al Millor </a:t>
            </a:r>
            <a:r>
              <a:rPr lang="es-ES" sz="1200" dirty="0" err="1">
                <a:latin typeface="Corbel" panose="020B0503020204020204" pitchFamily="34" charset="0"/>
              </a:rPr>
              <a:t>Treball</a:t>
            </a:r>
            <a:r>
              <a:rPr lang="es-ES" sz="1200" dirty="0">
                <a:latin typeface="Corbel" panose="020B0503020204020204" pitchFamily="34" charset="0"/>
              </a:rPr>
              <a:t> sobre Paper a SWAB (2021), el </a:t>
            </a:r>
            <a:r>
              <a:rPr lang="es-ES" sz="1200" dirty="0" err="1">
                <a:latin typeface="Corbel" panose="020B0503020204020204" pitchFamily="34" charset="0"/>
              </a:rPr>
              <a:t>premi</a:t>
            </a:r>
            <a:r>
              <a:rPr lang="es-ES" sz="1200" dirty="0">
                <a:latin typeface="Corbel" panose="020B0503020204020204" pitchFamily="34" charset="0"/>
              </a:rPr>
              <a:t> de la </a:t>
            </a:r>
            <a:r>
              <a:rPr lang="es-ES" sz="1200" dirty="0" err="1">
                <a:latin typeface="Corbel" panose="020B0503020204020204" pitchFamily="34" charset="0"/>
              </a:rPr>
              <a:t>Biennal</a:t>
            </a:r>
            <a:r>
              <a:rPr lang="es-ES" sz="1200" dirty="0">
                <a:latin typeface="Corbel" panose="020B0503020204020204" pitchFamily="34" charset="0"/>
              </a:rPr>
              <a:t> Larva al </a:t>
            </a:r>
            <a:r>
              <a:rPr lang="es-ES" sz="1200" dirty="0" err="1">
                <a:latin typeface="Corbel" panose="020B0503020204020204" pitchFamily="34" charset="0"/>
              </a:rPr>
              <a:t>millor</a:t>
            </a:r>
            <a:r>
              <a:rPr lang="es-ES" sz="1200" dirty="0">
                <a:latin typeface="Corbel" panose="020B0503020204020204" pitchFamily="34" charset="0"/>
              </a:rPr>
              <a:t> artista </a:t>
            </a:r>
            <a:r>
              <a:rPr lang="es-ES" sz="1200" dirty="0" err="1">
                <a:latin typeface="Corbel" panose="020B0503020204020204" pitchFamily="34" charset="0"/>
              </a:rPr>
              <a:t>jove</a:t>
            </a:r>
            <a:r>
              <a:rPr lang="es-ES" sz="1200" dirty="0">
                <a:latin typeface="Corbel" panose="020B0503020204020204" pitchFamily="34" charset="0"/>
              </a:rPr>
              <a:t> de Lleida (2017) i la beca Sala </a:t>
            </a:r>
            <a:r>
              <a:rPr lang="es-ES" sz="1200" dirty="0" err="1">
                <a:latin typeface="Corbel" panose="020B0503020204020204" pitchFamily="34" charset="0"/>
              </a:rPr>
              <a:t>d'Art</a:t>
            </a:r>
            <a:r>
              <a:rPr lang="es-ES" sz="1200" dirty="0">
                <a:latin typeface="Corbel" panose="020B0503020204020204" pitchFamily="34" charset="0"/>
              </a:rPr>
              <a:t> Jove–MACBA (2017). </a:t>
            </a:r>
            <a:r>
              <a:rPr lang="es-ES" sz="1200" dirty="0" err="1">
                <a:latin typeface="Corbel" panose="020B0503020204020204" pitchFamily="34" charset="0"/>
              </a:rPr>
              <a:t>Així</a:t>
            </a:r>
            <a:r>
              <a:rPr lang="es-ES" sz="1200" dirty="0">
                <a:latin typeface="Corbel" panose="020B0503020204020204" pitchFamily="34" charset="0"/>
              </a:rPr>
              <a:t> </a:t>
            </a:r>
            <a:r>
              <a:rPr lang="es-ES" sz="1200" dirty="0" err="1">
                <a:latin typeface="Corbel" panose="020B0503020204020204" pitchFamily="34" charset="0"/>
              </a:rPr>
              <a:t>mateix</a:t>
            </a:r>
            <a:r>
              <a:rPr lang="es-ES" sz="1200" dirty="0">
                <a:latin typeface="Corbel" panose="020B0503020204020204" pitchFamily="34" charset="0"/>
              </a:rPr>
              <a:t>, ha </a:t>
            </a:r>
            <a:r>
              <a:rPr lang="es-ES" sz="1200" dirty="0" err="1">
                <a:latin typeface="Corbel" panose="020B0503020204020204" pitchFamily="34" charset="0"/>
              </a:rPr>
              <a:t>realitzat</a:t>
            </a:r>
            <a:r>
              <a:rPr lang="es-ES" sz="1200" dirty="0">
                <a:latin typeface="Corbel" panose="020B0503020204020204" pitchFamily="34" charset="0"/>
              </a:rPr>
              <a:t> </a:t>
            </a:r>
            <a:r>
              <a:rPr lang="es-ES" sz="1200" dirty="0" err="1">
                <a:latin typeface="Corbel" panose="020B0503020204020204" pitchFamily="34" charset="0"/>
              </a:rPr>
              <a:t>residències</a:t>
            </a:r>
            <a:r>
              <a:rPr lang="es-ES" sz="1200" dirty="0">
                <a:latin typeface="Corbel" panose="020B0503020204020204" pitchFamily="34" charset="0"/>
              </a:rPr>
              <a:t> en </a:t>
            </a:r>
            <a:r>
              <a:rPr lang="es-ES" sz="1200" dirty="0" err="1">
                <a:latin typeface="Corbel" panose="020B0503020204020204" pitchFamily="34" charset="0"/>
              </a:rPr>
              <a:t>institucions</a:t>
            </a:r>
            <a:r>
              <a:rPr lang="es-ES" sz="1200" dirty="0">
                <a:latin typeface="Corbel" panose="020B0503020204020204" pitchFamily="34" charset="0"/>
              </a:rPr>
              <a:t> i programes </a:t>
            </a:r>
            <a:r>
              <a:rPr lang="es-ES" sz="1200" dirty="0" err="1">
                <a:latin typeface="Corbel" panose="020B0503020204020204" pitchFamily="34" charset="0"/>
              </a:rPr>
              <a:t>com</a:t>
            </a:r>
            <a:r>
              <a:rPr lang="es-ES" sz="1200" dirty="0">
                <a:latin typeface="Corbel" panose="020B0503020204020204" pitchFamily="34" charset="0"/>
              </a:rPr>
              <a:t> HISK (</a:t>
            </a:r>
            <a:r>
              <a:rPr lang="es-ES" sz="1200" dirty="0" err="1">
                <a:latin typeface="Corbel" panose="020B0503020204020204" pitchFamily="34" charset="0"/>
              </a:rPr>
              <a:t>Gant</a:t>
            </a:r>
            <a:r>
              <a:rPr lang="es-ES" sz="1200" dirty="0">
                <a:latin typeface="Corbel" panose="020B0503020204020204" pitchFamily="34" charset="0"/>
              </a:rPr>
              <a:t>), Art 3–</a:t>
            </a:r>
            <a:r>
              <a:rPr lang="es-ES" sz="1200" dirty="0" err="1">
                <a:latin typeface="Corbel" panose="020B0503020204020204" pitchFamily="34" charset="0"/>
              </a:rPr>
              <a:t>Homesession</a:t>
            </a:r>
            <a:r>
              <a:rPr lang="es-ES" sz="1200" dirty="0">
                <a:latin typeface="Corbel" panose="020B0503020204020204" pitchFamily="34" charset="0"/>
              </a:rPr>
              <a:t> (Valence), Roca Umbert </a:t>
            </a:r>
            <a:r>
              <a:rPr lang="es-ES" sz="1200" dirty="0" err="1">
                <a:latin typeface="Corbel" panose="020B0503020204020204" pitchFamily="34" charset="0"/>
              </a:rPr>
              <a:t>Fàbrica</a:t>
            </a:r>
            <a:r>
              <a:rPr lang="es-ES" sz="1200" dirty="0">
                <a:latin typeface="Corbel" panose="020B0503020204020204" pitchFamily="34" charset="0"/>
              </a:rPr>
              <a:t> de les Arts i Jeune </a:t>
            </a:r>
            <a:r>
              <a:rPr lang="es-ES" sz="1200" dirty="0" err="1">
                <a:latin typeface="Corbel" panose="020B0503020204020204" pitchFamily="34" charset="0"/>
              </a:rPr>
              <a:t>Création</a:t>
            </a:r>
            <a:r>
              <a:rPr lang="es-ES" sz="1200" dirty="0">
                <a:latin typeface="Corbel" panose="020B0503020204020204" pitchFamily="34" charset="0"/>
              </a:rPr>
              <a:t> </a:t>
            </a:r>
            <a:r>
              <a:rPr lang="es-ES" sz="1200" dirty="0" err="1">
                <a:latin typeface="Corbel" panose="020B0503020204020204" pitchFamily="34" charset="0"/>
              </a:rPr>
              <a:t>Européenne</a:t>
            </a:r>
            <a:r>
              <a:rPr lang="es-ES" sz="1200" dirty="0">
                <a:latin typeface="Corbel" panose="020B0503020204020204" pitchFamily="34" charset="0"/>
              </a:rPr>
              <a:t> (París).</a:t>
            </a:r>
          </a:p>
          <a:p>
            <a:pPr algn="just"/>
            <a:endParaRPr lang="es-ES" sz="1200" dirty="0">
              <a:latin typeface="Corbel" panose="020B0503020204020204" pitchFamily="34" charset="0"/>
            </a:endParaRPr>
          </a:p>
          <a:p>
            <a:pPr algn="just"/>
            <a:r>
              <a:rPr lang="es-ES" sz="1200" dirty="0">
                <a:latin typeface="Corbel" panose="020B0503020204020204" pitchFamily="34" charset="0"/>
              </a:rPr>
              <a:t>La </a:t>
            </a:r>
            <a:r>
              <a:rPr lang="es-ES" sz="1200" dirty="0" err="1">
                <a:latin typeface="Corbel" panose="020B0503020204020204" pitchFamily="34" charset="0"/>
              </a:rPr>
              <a:t>seva</a:t>
            </a:r>
            <a:r>
              <a:rPr lang="es-ES" sz="1200" dirty="0">
                <a:latin typeface="Corbel" panose="020B0503020204020204" pitchFamily="34" charset="0"/>
              </a:rPr>
              <a:t> obra </a:t>
            </a:r>
            <a:r>
              <a:rPr lang="es-ES" sz="1200" dirty="0" err="1">
                <a:latin typeface="Corbel" panose="020B0503020204020204" pitchFamily="34" charset="0"/>
              </a:rPr>
              <a:t>s'ha</a:t>
            </a:r>
            <a:r>
              <a:rPr lang="es-ES" sz="1200" dirty="0">
                <a:latin typeface="Corbel" panose="020B0503020204020204" pitchFamily="34" charset="0"/>
              </a:rPr>
              <a:t> </a:t>
            </a:r>
            <a:r>
              <a:rPr lang="es-ES" sz="1200" dirty="0" err="1">
                <a:latin typeface="Corbel" panose="020B0503020204020204" pitchFamily="34" charset="0"/>
              </a:rPr>
              <a:t>presentat</a:t>
            </a:r>
            <a:r>
              <a:rPr lang="es-ES" sz="1200" dirty="0">
                <a:latin typeface="Corbel" panose="020B0503020204020204" pitchFamily="34" charset="0"/>
              </a:rPr>
              <a:t> en </a:t>
            </a:r>
            <a:r>
              <a:rPr lang="es-ES" sz="1200" dirty="0" err="1">
                <a:latin typeface="Corbel" panose="020B0503020204020204" pitchFamily="34" charset="0"/>
              </a:rPr>
              <a:t>institucions</a:t>
            </a:r>
            <a:r>
              <a:rPr lang="es-ES" sz="1200" dirty="0">
                <a:latin typeface="Corbel" panose="020B0503020204020204" pitchFamily="34" charset="0"/>
              </a:rPr>
              <a:t> i </a:t>
            </a:r>
            <a:r>
              <a:rPr lang="es-ES" sz="1200" dirty="0" err="1">
                <a:latin typeface="Corbel" panose="020B0503020204020204" pitchFamily="34" charset="0"/>
              </a:rPr>
              <a:t>espais</a:t>
            </a:r>
            <a:r>
              <a:rPr lang="es-ES" sz="1200" dirty="0">
                <a:latin typeface="Corbel" panose="020B0503020204020204" pitchFamily="34" charset="0"/>
              </a:rPr>
              <a:t> </a:t>
            </a:r>
            <a:r>
              <a:rPr lang="es-ES" sz="1200" dirty="0" err="1">
                <a:latin typeface="Corbel" panose="020B0503020204020204" pitchFamily="34" charset="0"/>
              </a:rPr>
              <a:t>com</a:t>
            </a:r>
            <a:r>
              <a:rPr lang="es-ES" sz="1200" dirty="0">
                <a:latin typeface="Corbel" panose="020B0503020204020204" pitchFamily="34" charset="0"/>
              </a:rPr>
              <a:t> la Fundación Beyeler (</a:t>
            </a:r>
            <a:r>
              <a:rPr lang="es-ES" sz="1200" dirty="0" err="1">
                <a:latin typeface="Corbel" panose="020B0503020204020204" pitchFamily="34" charset="0"/>
              </a:rPr>
              <a:t>Riehen</a:t>
            </a:r>
            <a:r>
              <a:rPr lang="es-ES" sz="1200" dirty="0">
                <a:latin typeface="Corbel" panose="020B0503020204020204" pitchFamily="34" charset="0"/>
              </a:rPr>
              <a:t>), </a:t>
            </a:r>
            <a:r>
              <a:rPr lang="es-ES" sz="1200" dirty="0" err="1">
                <a:latin typeface="Corbel" panose="020B0503020204020204" pitchFamily="34" charset="0"/>
              </a:rPr>
              <a:t>Kunsthaus</a:t>
            </a:r>
            <a:r>
              <a:rPr lang="es-ES" sz="1200" dirty="0">
                <a:latin typeface="Corbel" panose="020B0503020204020204" pitchFamily="34" charset="0"/>
              </a:rPr>
              <a:t> </a:t>
            </a:r>
            <a:r>
              <a:rPr lang="es-ES" sz="1200" dirty="0" err="1">
                <a:latin typeface="Corbel" panose="020B0503020204020204" pitchFamily="34" charset="0"/>
              </a:rPr>
              <a:t>Baselland</a:t>
            </a:r>
            <a:r>
              <a:rPr lang="es-ES" sz="1200" dirty="0">
                <a:latin typeface="Corbel" panose="020B0503020204020204" pitchFamily="34" charset="0"/>
              </a:rPr>
              <a:t> (</a:t>
            </a:r>
            <a:r>
              <a:rPr lang="es-ES" sz="1200" dirty="0" err="1">
                <a:latin typeface="Corbel" panose="020B0503020204020204" pitchFamily="34" charset="0"/>
              </a:rPr>
              <a:t>Muttenz</a:t>
            </a:r>
            <a:r>
              <a:rPr lang="es-ES" sz="1200" dirty="0">
                <a:latin typeface="Corbel" panose="020B0503020204020204" pitchFamily="34" charset="0"/>
              </a:rPr>
              <a:t>), Centre </a:t>
            </a:r>
            <a:r>
              <a:rPr lang="es-ES" sz="1200" dirty="0" err="1">
                <a:latin typeface="Corbel" panose="020B0503020204020204" pitchFamily="34" charset="0"/>
              </a:rPr>
              <a:t>d'Art</a:t>
            </a:r>
            <a:r>
              <a:rPr lang="es-ES" sz="1200" dirty="0">
                <a:latin typeface="Corbel" panose="020B0503020204020204" pitchFamily="34" charset="0"/>
              </a:rPr>
              <a:t> La Capella (Barcelona), Centre </a:t>
            </a:r>
            <a:r>
              <a:rPr lang="es-ES" sz="1200" dirty="0" err="1">
                <a:latin typeface="Corbel" panose="020B0503020204020204" pitchFamily="34" charset="0"/>
              </a:rPr>
              <a:t>d'Art</a:t>
            </a:r>
            <a:r>
              <a:rPr lang="es-ES" sz="1200" dirty="0">
                <a:latin typeface="Corbel" panose="020B0503020204020204" pitchFamily="34" charset="0"/>
              </a:rPr>
              <a:t> La Panera (Lleida), </a:t>
            </a:r>
            <a:r>
              <a:rPr lang="es-ES" sz="1200" dirty="0" err="1">
                <a:latin typeface="Corbel" panose="020B0503020204020204" pitchFamily="34" charset="0"/>
              </a:rPr>
              <a:t>Fundació</a:t>
            </a:r>
            <a:r>
              <a:rPr lang="es-ES" sz="1200" dirty="0">
                <a:latin typeface="Corbel" panose="020B0503020204020204" pitchFamily="34" charset="0"/>
              </a:rPr>
              <a:t> Arranz-Bravo, El </a:t>
            </a:r>
            <a:r>
              <a:rPr lang="es-ES" sz="1200" dirty="0" err="1">
                <a:latin typeface="Corbel" panose="020B0503020204020204" pitchFamily="34" charset="0"/>
              </a:rPr>
              <a:t>Bòlit</a:t>
            </a:r>
            <a:r>
              <a:rPr lang="es-ES" sz="1200" dirty="0">
                <a:latin typeface="Corbel" panose="020B0503020204020204" pitchFamily="34" charset="0"/>
              </a:rPr>
              <a:t> (Girona), Fabra i Coats i el Festival </a:t>
            </a:r>
            <a:r>
              <a:rPr lang="es-ES" sz="1200" dirty="0" err="1">
                <a:latin typeface="Corbel" panose="020B0503020204020204" pitchFamily="34" charset="0"/>
              </a:rPr>
              <a:t>Panoràmic</a:t>
            </a:r>
            <a:r>
              <a:rPr lang="es-ES" sz="1200" dirty="0">
                <a:latin typeface="Corbel" panose="020B0503020204020204" pitchFamily="34" charset="0"/>
              </a:rPr>
              <a:t>, a </a:t>
            </a:r>
            <a:r>
              <a:rPr lang="es-ES" sz="1200" dirty="0" err="1">
                <a:latin typeface="Corbel" panose="020B0503020204020204" pitchFamily="34" charset="0"/>
              </a:rPr>
              <a:t>més</a:t>
            </a:r>
            <a:r>
              <a:rPr lang="es-ES" sz="1200" dirty="0">
                <a:latin typeface="Corbel" panose="020B0503020204020204" pitchFamily="34" charset="0"/>
              </a:rPr>
              <a:t> de participar en </a:t>
            </a:r>
            <a:r>
              <a:rPr lang="es-ES" sz="1200" dirty="0" err="1">
                <a:latin typeface="Corbel" panose="020B0503020204020204" pitchFamily="34" charset="0"/>
              </a:rPr>
              <a:t>fires</a:t>
            </a:r>
            <a:r>
              <a:rPr lang="es-ES" sz="1200" dirty="0">
                <a:latin typeface="Corbel" panose="020B0503020204020204" pitchFamily="34" charset="0"/>
              </a:rPr>
              <a:t> </a:t>
            </a:r>
            <a:r>
              <a:rPr lang="es-ES" sz="1200" dirty="0" err="1">
                <a:latin typeface="Corbel" panose="020B0503020204020204" pitchFamily="34" charset="0"/>
              </a:rPr>
              <a:t>internacionals</a:t>
            </a:r>
            <a:r>
              <a:rPr lang="es-ES" sz="1200" dirty="0">
                <a:latin typeface="Corbel" panose="020B0503020204020204" pitchFamily="34" charset="0"/>
              </a:rPr>
              <a:t> </a:t>
            </a:r>
            <a:r>
              <a:rPr lang="es-ES" sz="1200" dirty="0" err="1">
                <a:latin typeface="Corbel" panose="020B0503020204020204" pitchFamily="34" charset="0"/>
              </a:rPr>
              <a:t>com</a:t>
            </a:r>
            <a:r>
              <a:rPr lang="es-ES" sz="1200" dirty="0">
                <a:latin typeface="Corbel" panose="020B0503020204020204" pitchFamily="34" charset="0"/>
              </a:rPr>
              <a:t> ARCO Madrid, Art </a:t>
            </a:r>
            <a:r>
              <a:rPr lang="es-ES" sz="1200" dirty="0" err="1">
                <a:latin typeface="Corbel" panose="020B0503020204020204" pitchFamily="34" charset="0"/>
              </a:rPr>
              <a:t>Brussels</a:t>
            </a:r>
            <a:r>
              <a:rPr lang="es-ES" sz="1200" dirty="0">
                <a:latin typeface="Corbel" panose="020B0503020204020204" pitchFamily="34" charset="0"/>
              </a:rPr>
              <a:t> i SWAB </a:t>
            </a:r>
            <a:r>
              <a:rPr lang="es-ES" sz="1200" dirty="0" err="1">
                <a:latin typeface="Corbel" panose="020B0503020204020204" pitchFamily="34" charset="0"/>
              </a:rPr>
              <a:t>juntament</a:t>
            </a:r>
            <a:r>
              <a:rPr lang="es-ES" sz="1200" dirty="0">
                <a:latin typeface="Corbel" panose="020B0503020204020204" pitchFamily="34" charset="0"/>
              </a:rPr>
              <a:t> </a:t>
            </a:r>
            <a:r>
              <a:rPr lang="es-ES" sz="1200" dirty="0" err="1">
                <a:latin typeface="Corbel" panose="020B0503020204020204" pitchFamily="34" charset="0"/>
              </a:rPr>
              <a:t>amb</a:t>
            </a:r>
            <a:r>
              <a:rPr lang="es-ES" sz="1200" dirty="0">
                <a:latin typeface="Corbel" panose="020B0503020204020204" pitchFamily="34" charset="0"/>
              </a:rPr>
              <a:t> ADN Galeria.</a:t>
            </a:r>
          </a:p>
          <a:p>
            <a:pPr algn="just"/>
            <a:endParaRPr lang="es-ES" sz="1200" dirty="0">
              <a:latin typeface="Corbel" panose="020B0503020204020204" pitchFamily="34" charset="0"/>
            </a:endParaRPr>
          </a:p>
          <a:p>
            <a:pPr algn="just"/>
            <a:r>
              <a:rPr lang="es-ES" sz="1200" dirty="0">
                <a:latin typeface="Corbel" panose="020B0503020204020204" pitchFamily="34" charset="0"/>
              </a:rPr>
              <a:t>Entre les </a:t>
            </a:r>
            <a:r>
              <a:rPr lang="es-ES" sz="1200" dirty="0" err="1">
                <a:latin typeface="Corbel" panose="020B0503020204020204" pitchFamily="34" charset="0"/>
              </a:rPr>
              <a:t>seves</a:t>
            </a:r>
            <a:r>
              <a:rPr lang="es-ES" sz="1200" dirty="0">
                <a:latin typeface="Corbel" panose="020B0503020204020204" pitchFamily="34" charset="0"/>
              </a:rPr>
              <a:t> </a:t>
            </a:r>
            <a:r>
              <a:rPr lang="es-ES" sz="1200" dirty="0" err="1">
                <a:latin typeface="Corbel" panose="020B0503020204020204" pitchFamily="34" charset="0"/>
              </a:rPr>
              <a:t>exposicions</a:t>
            </a:r>
            <a:r>
              <a:rPr lang="es-ES" sz="1200" dirty="0">
                <a:latin typeface="Corbel" panose="020B0503020204020204" pitchFamily="34" charset="0"/>
              </a:rPr>
              <a:t> </a:t>
            </a:r>
            <a:r>
              <a:rPr lang="es-ES" sz="1200" dirty="0" err="1">
                <a:latin typeface="Corbel" panose="020B0503020204020204" pitchFamily="34" charset="0"/>
              </a:rPr>
              <a:t>individuals</a:t>
            </a:r>
            <a:r>
              <a:rPr lang="es-ES" sz="1200" dirty="0">
                <a:latin typeface="Corbel" panose="020B0503020204020204" pitchFamily="34" charset="0"/>
              </a:rPr>
              <a:t> destaquen </a:t>
            </a:r>
            <a:r>
              <a:rPr lang="es-ES" sz="1200" i="1" dirty="0" err="1">
                <a:latin typeface="Corbel" panose="020B0503020204020204" pitchFamily="34" charset="0"/>
              </a:rPr>
              <a:t>Els</a:t>
            </a:r>
            <a:r>
              <a:rPr lang="es-ES" sz="1200" i="1" dirty="0">
                <a:latin typeface="Corbel" panose="020B0503020204020204" pitchFamily="34" charset="0"/>
              </a:rPr>
              <a:t> </a:t>
            </a:r>
            <a:r>
              <a:rPr lang="es-ES" sz="1200" i="1" dirty="0" err="1">
                <a:latin typeface="Corbel" panose="020B0503020204020204" pitchFamily="34" charset="0"/>
              </a:rPr>
              <a:t>joves</a:t>
            </a:r>
            <a:r>
              <a:rPr lang="es-ES" sz="1200" i="1" dirty="0">
                <a:latin typeface="Corbel" panose="020B0503020204020204" pitchFamily="34" charset="0"/>
              </a:rPr>
              <a:t> </a:t>
            </a:r>
            <a:r>
              <a:rPr lang="es-ES" sz="1200" i="1" dirty="0" err="1">
                <a:latin typeface="Corbel" panose="020B0503020204020204" pitchFamily="34" charset="0"/>
              </a:rPr>
              <a:t>infeliços</a:t>
            </a:r>
            <a:r>
              <a:rPr lang="es-ES" sz="1200" dirty="0">
                <a:latin typeface="Corbel" panose="020B0503020204020204" pitchFamily="34" charset="0"/>
              </a:rPr>
              <a:t> (Centre </a:t>
            </a:r>
            <a:r>
              <a:rPr lang="es-ES" sz="1200" dirty="0" err="1">
                <a:latin typeface="Corbel" panose="020B0503020204020204" pitchFamily="34" charset="0"/>
              </a:rPr>
              <a:t>d'Art</a:t>
            </a:r>
            <a:r>
              <a:rPr lang="es-ES" sz="1200" dirty="0">
                <a:latin typeface="Corbel" panose="020B0503020204020204" pitchFamily="34" charset="0"/>
              </a:rPr>
              <a:t> La Panera, Lleida, 2026), </a:t>
            </a:r>
            <a:r>
              <a:rPr lang="es-ES" sz="1200" i="1" dirty="0" err="1">
                <a:latin typeface="Corbel" panose="020B0503020204020204" pitchFamily="34" charset="0"/>
              </a:rPr>
              <a:t>Exploded</a:t>
            </a:r>
            <a:r>
              <a:rPr lang="es-ES" sz="1200" i="1" dirty="0">
                <a:latin typeface="Corbel" panose="020B0503020204020204" pitchFamily="34" charset="0"/>
              </a:rPr>
              <a:t> </a:t>
            </a:r>
            <a:r>
              <a:rPr lang="es-ES" sz="1200" i="1" dirty="0" err="1">
                <a:latin typeface="Corbel" panose="020B0503020204020204" pitchFamily="34" charset="0"/>
              </a:rPr>
              <a:t>Views</a:t>
            </a:r>
            <a:r>
              <a:rPr lang="es-ES" sz="1200" dirty="0">
                <a:latin typeface="Corbel" panose="020B0503020204020204" pitchFamily="34" charset="0"/>
              </a:rPr>
              <a:t> (ADN Galeria, Barcelona, 2023), </a:t>
            </a:r>
            <a:r>
              <a:rPr lang="es-ES" sz="1200" i="1" dirty="0">
                <a:latin typeface="Corbel" panose="020B0503020204020204" pitchFamily="34" charset="0"/>
              </a:rPr>
              <a:t>Contes </a:t>
            </a:r>
            <a:r>
              <a:rPr lang="es-ES" sz="1200" i="1" dirty="0" err="1">
                <a:latin typeface="Corbel" panose="020B0503020204020204" pitchFamily="34" charset="0"/>
              </a:rPr>
              <a:t>immorals</a:t>
            </a:r>
            <a:r>
              <a:rPr lang="es-ES" sz="1200" dirty="0">
                <a:latin typeface="Corbel" panose="020B0503020204020204" pitchFamily="34" charset="0"/>
              </a:rPr>
              <a:t> (Roca Umbert </a:t>
            </a:r>
            <a:r>
              <a:rPr lang="es-ES" sz="1200" dirty="0" err="1">
                <a:latin typeface="Corbel" panose="020B0503020204020204" pitchFamily="34" charset="0"/>
              </a:rPr>
              <a:t>Fàbrica</a:t>
            </a:r>
            <a:r>
              <a:rPr lang="es-ES" sz="1200" dirty="0">
                <a:latin typeface="Corbel" panose="020B0503020204020204" pitchFamily="34" charset="0"/>
              </a:rPr>
              <a:t> de les Arts, Granollers, 2022), </a:t>
            </a:r>
            <a:r>
              <a:rPr lang="es-ES" sz="1200" i="1" dirty="0" err="1">
                <a:latin typeface="Corbel" panose="020B0503020204020204" pitchFamily="34" charset="0"/>
              </a:rPr>
              <a:t>L’amor</a:t>
            </a:r>
            <a:r>
              <a:rPr lang="es-ES" sz="1200" i="1" dirty="0">
                <a:latin typeface="Corbel" panose="020B0503020204020204" pitchFamily="34" charset="0"/>
              </a:rPr>
              <a:t> </a:t>
            </a:r>
            <a:r>
              <a:rPr lang="es-ES" sz="1200" i="1" dirty="0" err="1">
                <a:latin typeface="Corbel" panose="020B0503020204020204" pitchFamily="34" charset="0"/>
              </a:rPr>
              <a:t>altre</a:t>
            </a:r>
            <a:r>
              <a:rPr lang="es-ES" sz="1200" dirty="0">
                <a:latin typeface="Corbel" panose="020B0503020204020204" pitchFamily="34" charset="0"/>
              </a:rPr>
              <a:t> (ADN Galeria, Barcelona, 2021) i </a:t>
            </a:r>
            <a:r>
              <a:rPr lang="es-ES" sz="1200" i="1" dirty="0" err="1">
                <a:latin typeface="Corbel" panose="020B0503020204020204" pitchFamily="34" charset="0"/>
              </a:rPr>
              <a:t>Reject</a:t>
            </a:r>
            <a:r>
              <a:rPr lang="es-ES" sz="1200" i="1" dirty="0">
                <a:latin typeface="Corbel" panose="020B0503020204020204" pitchFamily="34" charset="0"/>
              </a:rPr>
              <a:t> </a:t>
            </a:r>
            <a:r>
              <a:rPr lang="es-ES" sz="1200" i="1" dirty="0" err="1">
                <a:latin typeface="Corbel" panose="020B0503020204020204" pitchFamily="34" charset="0"/>
              </a:rPr>
              <a:t>Reductionism</a:t>
            </a:r>
            <a:r>
              <a:rPr lang="es-ES" sz="1200" i="1" dirty="0">
                <a:latin typeface="Corbel" panose="020B0503020204020204" pitchFamily="34" charset="0"/>
              </a:rPr>
              <a:t>, Embrace </a:t>
            </a:r>
            <a:r>
              <a:rPr lang="es-ES" sz="1200" i="1" dirty="0" err="1">
                <a:latin typeface="Corbel" panose="020B0503020204020204" pitchFamily="34" charset="0"/>
              </a:rPr>
              <a:t>Complexity</a:t>
            </a:r>
            <a:r>
              <a:rPr lang="es-ES" sz="1200" dirty="0">
                <a:latin typeface="Corbel" panose="020B0503020204020204" pitchFamily="34" charset="0"/>
              </a:rPr>
              <a:t> (Festival </a:t>
            </a:r>
            <a:r>
              <a:rPr lang="es-ES" sz="1200" dirty="0" err="1">
                <a:latin typeface="Corbel" panose="020B0503020204020204" pitchFamily="34" charset="0"/>
              </a:rPr>
              <a:t>Panoràmic</a:t>
            </a:r>
            <a:r>
              <a:rPr lang="es-ES" sz="1200" dirty="0">
                <a:latin typeface="Corbel" panose="020B0503020204020204" pitchFamily="34" charset="0"/>
              </a:rPr>
              <a:t>, Barcelona, 2024).</a:t>
            </a:r>
          </a:p>
          <a:p>
            <a:pPr algn="just"/>
            <a:endParaRPr lang="es-ES" sz="1200" dirty="0">
              <a:latin typeface="Corbel" panose="020B0503020204020204" pitchFamily="34" charset="0"/>
            </a:endParaRPr>
          </a:p>
          <a:p>
            <a:pPr algn="just"/>
            <a:r>
              <a:rPr lang="es-ES" sz="1200" dirty="0">
                <a:latin typeface="Corbel" panose="020B0503020204020204" pitchFamily="34" charset="0"/>
              </a:rPr>
              <a:t>Des de 2021 </a:t>
            </a:r>
            <a:r>
              <a:rPr lang="es-ES" sz="1200" dirty="0" err="1">
                <a:latin typeface="Corbel" panose="020B0503020204020204" pitchFamily="34" charset="0"/>
              </a:rPr>
              <a:t>dirigeix</a:t>
            </a:r>
            <a:r>
              <a:rPr lang="es-ES" sz="1200" dirty="0">
                <a:latin typeface="Corbel" panose="020B0503020204020204" pitchFamily="34" charset="0"/>
              </a:rPr>
              <a:t> Malpaís, un </a:t>
            </a:r>
            <a:r>
              <a:rPr lang="es-ES" sz="1200" dirty="0" err="1">
                <a:latin typeface="Corbel" panose="020B0503020204020204" pitchFamily="34" charset="0"/>
              </a:rPr>
              <a:t>projecte</a:t>
            </a:r>
            <a:r>
              <a:rPr lang="es-ES" sz="1200" dirty="0">
                <a:latin typeface="Corbel" panose="020B0503020204020204" pitchFamily="34" charset="0"/>
              </a:rPr>
              <a:t> </a:t>
            </a:r>
            <a:r>
              <a:rPr lang="es-ES" sz="1200" dirty="0" err="1">
                <a:latin typeface="Corbel" panose="020B0503020204020204" pitchFamily="34" charset="0"/>
              </a:rPr>
              <a:t>artístic</a:t>
            </a:r>
            <a:r>
              <a:rPr lang="es-ES" sz="1200" dirty="0">
                <a:latin typeface="Corbel" panose="020B0503020204020204" pitchFamily="34" charset="0"/>
              </a:rPr>
              <a:t> i curatorial </a:t>
            </a:r>
            <a:r>
              <a:rPr lang="es-ES" sz="1200" dirty="0" err="1">
                <a:latin typeface="Corbel" panose="020B0503020204020204" pitchFamily="34" charset="0"/>
              </a:rPr>
              <a:t>independent</a:t>
            </a:r>
            <a:r>
              <a:rPr lang="es-ES" sz="1200" dirty="0">
                <a:latin typeface="Corbel" panose="020B0503020204020204" pitchFamily="34" charset="0"/>
              </a:rPr>
              <a:t> </a:t>
            </a:r>
            <a:r>
              <a:rPr lang="es-ES" sz="1200" dirty="0" err="1">
                <a:latin typeface="Corbel" panose="020B0503020204020204" pitchFamily="34" charset="0"/>
              </a:rPr>
              <a:t>dedicat</a:t>
            </a:r>
            <a:r>
              <a:rPr lang="es-ES" sz="1200" dirty="0">
                <a:latin typeface="Corbel" panose="020B0503020204020204" pitchFamily="34" charset="0"/>
              </a:rPr>
              <a:t> a la </a:t>
            </a:r>
            <a:r>
              <a:rPr lang="es-ES" sz="1200" dirty="0" err="1">
                <a:latin typeface="Corbel" panose="020B0503020204020204" pitchFamily="34" charset="0"/>
              </a:rPr>
              <a:t>creació</a:t>
            </a:r>
            <a:r>
              <a:rPr lang="es-ES" sz="1200" dirty="0">
                <a:latin typeface="Corbel" panose="020B0503020204020204" pitchFamily="34" charset="0"/>
              </a:rPr>
              <a:t> i </a:t>
            </a:r>
            <a:r>
              <a:rPr lang="es-ES" sz="1200" dirty="0" err="1">
                <a:latin typeface="Corbel" panose="020B0503020204020204" pitchFamily="34" charset="0"/>
              </a:rPr>
              <a:t>exhibició</a:t>
            </a:r>
            <a:r>
              <a:rPr lang="es-ES" sz="1200" dirty="0">
                <a:latin typeface="Corbel" panose="020B0503020204020204" pitchFamily="34" charset="0"/>
              </a:rPr>
              <a:t> </a:t>
            </a:r>
            <a:r>
              <a:rPr lang="es-ES" sz="1200" dirty="0" err="1">
                <a:latin typeface="Corbel" panose="020B0503020204020204" pitchFamily="34" charset="0"/>
              </a:rPr>
              <a:t>d'art</a:t>
            </a:r>
            <a:r>
              <a:rPr lang="es-ES" sz="1200" dirty="0">
                <a:latin typeface="Corbel" panose="020B0503020204020204" pitchFamily="34" charset="0"/>
              </a:rPr>
              <a:t> </a:t>
            </a:r>
            <a:r>
              <a:rPr lang="es-ES" sz="1200" dirty="0" err="1">
                <a:latin typeface="Corbel" panose="020B0503020204020204" pitchFamily="34" charset="0"/>
              </a:rPr>
              <a:t>contemporani</a:t>
            </a:r>
            <a:r>
              <a:rPr lang="es-ES" sz="1200" dirty="0">
                <a:latin typeface="Corbel" panose="020B0503020204020204" pitchFamily="34" charset="0"/>
              </a:rPr>
              <a:t> a Barcelona.</a:t>
            </a:r>
          </a:p>
          <a:p>
            <a:pPr marL="0" marR="0" lvl="0" indent="0" algn="l" rtl="0">
              <a:lnSpc>
                <a:spcPct val="100000"/>
              </a:lnSpc>
              <a:spcBef>
                <a:spcPts val="0"/>
              </a:spcBef>
              <a:spcAft>
                <a:spcPts val="0"/>
              </a:spcAft>
              <a:buNone/>
            </a:pPr>
            <a:endParaRPr sz="1200" b="0" i="0" u="none" dirty="0">
              <a:solidFill>
                <a:schemeClr val="dk1"/>
              </a:solidFill>
              <a:latin typeface="Corbel"/>
              <a:ea typeface="Corbel"/>
              <a:cs typeface="Corbel"/>
              <a:sym typeface="Corbel"/>
            </a:endParaRPr>
          </a:p>
        </p:txBody>
      </p:sp>
      <p:pic>
        <p:nvPicPr>
          <p:cNvPr id="676" name="Google Shape;676;p93"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677" name="Google Shape;677;p93"/>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94"/>
          <p:cNvSpPr txBox="1"/>
          <p:nvPr/>
        </p:nvSpPr>
        <p:spPr>
          <a:xfrm>
            <a:off x="549275" y="1763712"/>
            <a:ext cx="5759450" cy="56322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0" u="none" dirty="0">
                <a:solidFill>
                  <a:schemeClr val="dk1"/>
                </a:solidFill>
                <a:latin typeface="Corbel"/>
                <a:ea typeface="Corbel"/>
                <a:cs typeface="Corbel"/>
                <a:sym typeface="Corbel"/>
              </a:rPr>
              <a:t>JOAN PALLÉ</a:t>
            </a:r>
            <a:endParaRPr dirty="0"/>
          </a:p>
          <a:p>
            <a:pPr marL="0" marR="0" lvl="0" indent="0" algn="just" rtl="0">
              <a:lnSpc>
                <a:spcPct val="100000"/>
              </a:lnSpc>
              <a:spcBef>
                <a:spcPts val="0"/>
              </a:spcBef>
              <a:spcAft>
                <a:spcPts val="0"/>
              </a:spcAft>
              <a:buClr>
                <a:schemeClr val="dk1"/>
              </a:buClr>
              <a:buSzPts val="1200"/>
              <a:buFont typeface="Arial"/>
              <a:buNone/>
            </a:pPr>
            <a:endParaRPr sz="1200" b="0" i="0" dirty="0">
              <a:solidFill>
                <a:schemeClr val="dk1"/>
              </a:solidFill>
              <a:latin typeface="Corbel" panose="020B0503020204020204" pitchFamily="34" charset="0"/>
              <a:ea typeface="Corbel"/>
              <a:cs typeface="Corbel"/>
              <a:sym typeface="Corbel"/>
            </a:endParaRPr>
          </a:p>
          <a:p>
            <a:pPr marL="0" marR="0" lvl="0" indent="0" algn="just" rtl="0">
              <a:lnSpc>
                <a:spcPct val="100000"/>
              </a:lnSpc>
              <a:spcBef>
                <a:spcPts val="0"/>
              </a:spcBef>
              <a:spcAft>
                <a:spcPts val="0"/>
              </a:spcAft>
              <a:buClr>
                <a:schemeClr val="dk1"/>
              </a:buClr>
              <a:buSzPts val="1200"/>
              <a:buFont typeface="Arial"/>
              <a:buNone/>
            </a:pPr>
            <a:endParaRPr sz="1200" b="0" i="0" dirty="0">
              <a:solidFill>
                <a:schemeClr val="dk1"/>
              </a:solidFill>
              <a:latin typeface="Corbel" panose="020B0503020204020204" pitchFamily="34" charset="0"/>
              <a:ea typeface="Corbel"/>
              <a:cs typeface="Corbel"/>
              <a:sym typeface="Corbel"/>
            </a:endParaRPr>
          </a:p>
          <a:p>
            <a:pPr marL="0" marR="0" lvl="0" indent="0" algn="just" rtl="0">
              <a:lnSpc>
                <a:spcPct val="100000"/>
              </a:lnSpc>
              <a:spcBef>
                <a:spcPts val="0"/>
              </a:spcBef>
              <a:spcAft>
                <a:spcPts val="0"/>
              </a:spcAft>
              <a:buClr>
                <a:schemeClr val="dk1"/>
              </a:buClr>
              <a:buSzPts val="1200"/>
              <a:buFont typeface="Corbel"/>
              <a:buNone/>
            </a:pPr>
            <a:r>
              <a:rPr lang="en-US" sz="1200" b="0" i="0" dirty="0">
                <a:solidFill>
                  <a:schemeClr val="dk1"/>
                </a:solidFill>
                <a:latin typeface="Corbel" panose="020B0503020204020204" pitchFamily="34" charset="0"/>
                <a:ea typeface="Corbel"/>
                <a:cs typeface="Corbel"/>
                <a:sym typeface="Corbel"/>
              </a:rPr>
              <a:t>Joan </a:t>
            </a:r>
            <a:r>
              <a:rPr lang="en-US" sz="1200" b="0" i="0" dirty="0" err="1">
                <a:solidFill>
                  <a:schemeClr val="dk1"/>
                </a:solidFill>
                <a:latin typeface="Corbel" panose="020B0503020204020204" pitchFamily="34" charset="0"/>
                <a:ea typeface="Corbel"/>
                <a:cs typeface="Corbel"/>
                <a:sym typeface="Corbel"/>
              </a:rPr>
              <a:t>Pallé</a:t>
            </a:r>
            <a:r>
              <a:rPr lang="en-US" sz="1200" b="0" i="0" dirty="0">
                <a:solidFill>
                  <a:schemeClr val="dk1"/>
                </a:solidFill>
                <a:latin typeface="Corbel" panose="020B0503020204020204" pitchFamily="34" charset="0"/>
                <a:ea typeface="Corbel"/>
                <a:cs typeface="Corbel"/>
                <a:sym typeface="Corbel"/>
              </a:rPr>
              <a:t> (Lleida, España, 1989) </a:t>
            </a:r>
            <a:r>
              <a:rPr lang="en-US" sz="1200" b="0" i="0" dirty="0" err="1">
                <a:solidFill>
                  <a:schemeClr val="dk1"/>
                </a:solidFill>
                <a:latin typeface="Corbel" panose="020B0503020204020204" pitchFamily="34" charset="0"/>
                <a:ea typeface="Corbel"/>
                <a:cs typeface="Corbel"/>
                <a:sym typeface="Corbel"/>
              </a:rPr>
              <a:t>Vive</a:t>
            </a:r>
            <a:r>
              <a:rPr lang="en-US" sz="1200" b="0" i="0" dirty="0">
                <a:solidFill>
                  <a:schemeClr val="dk1"/>
                </a:solidFill>
                <a:latin typeface="Corbel" panose="020B0503020204020204" pitchFamily="34" charset="0"/>
                <a:ea typeface="Corbel"/>
                <a:cs typeface="Corbel"/>
                <a:sym typeface="Corbel"/>
              </a:rPr>
              <a:t> y </a:t>
            </a:r>
            <a:r>
              <a:rPr lang="en-US" sz="1200" b="0" i="0" dirty="0" err="1">
                <a:solidFill>
                  <a:schemeClr val="dk1"/>
                </a:solidFill>
                <a:latin typeface="Corbel" panose="020B0503020204020204" pitchFamily="34" charset="0"/>
                <a:ea typeface="Corbel"/>
                <a:cs typeface="Corbel"/>
                <a:sym typeface="Corbel"/>
              </a:rPr>
              <a:t>trabaja</a:t>
            </a:r>
            <a:r>
              <a:rPr lang="en-US" sz="1200" b="0" i="0" dirty="0">
                <a:solidFill>
                  <a:schemeClr val="dk1"/>
                </a:solidFill>
                <a:latin typeface="Corbel" panose="020B0503020204020204" pitchFamily="34" charset="0"/>
                <a:ea typeface="Corbel"/>
                <a:cs typeface="Corbel"/>
                <a:sym typeface="Corbel"/>
              </a:rPr>
              <a:t> </a:t>
            </a:r>
            <a:r>
              <a:rPr lang="en-US" sz="1200" b="0" i="0" dirty="0" err="1">
                <a:solidFill>
                  <a:schemeClr val="dk1"/>
                </a:solidFill>
                <a:latin typeface="Corbel" panose="020B0503020204020204" pitchFamily="34" charset="0"/>
                <a:ea typeface="Corbel"/>
                <a:cs typeface="Corbel"/>
                <a:sym typeface="Corbel"/>
              </a:rPr>
              <a:t>en</a:t>
            </a:r>
            <a:r>
              <a:rPr lang="en-US" sz="1200" b="0" i="0" dirty="0">
                <a:solidFill>
                  <a:schemeClr val="dk1"/>
                </a:solidFill>
                <a:latin typeface="Corbel" panose="020B0503020204020204" pitchFamily="34" charset="0"/>
                <a:ea typeface="Corbel"/>
                <a:cs typeface="Corbel"/>
                <a:sym typeface="Corbel"/>
              </a:rPr>
              <a:t> Barcelona. Licenciado </a:t>
            </a:r>
            <a:r>
              <a:rPr lang="en-US" sz="1200" b="0" i="0" dirty="0" err="1">
                <a:solidFill>
                  <a:schemeClr val="dk1"/>
                </a:solidFill>
                <a:latin typeface="Corbel" panose="020B0503020204020204" pitchFamily="34" charset="0"/>
                <a:ea typeface="Corbel"/>
                <a:cs typeface="Corbel"/>
                <a:sym typeface="Corbel"/>
              </a:rPr>
              <a:t>en</a:t>
            </a:r>
            <a:r>
              <a:rPr lang="en-US" sz="1200" b="0" i="0" dirty="0">
                <a:solidFill>
                  <a:schemeClr val="dk1"/>
                </a:solidFill>
                <a:latin typeface="Corbel" panose="020B0503020204020204" pitchFamily="34" charset="0"/>
                <a:ea typeface="Corbel"/>
                <a:cs typeface="Corbel"/>
                <a:sym typeface="Corbel"/>
              </a:rPr>
              <a:t> Bellas Artes (2017) </a:t>
            </a:r>
            <a:r>
              <a:rPr lang="en-US" sz="1200" b="0" i="0" dirty="0" err="1">
                <a:solidFill>
                  <a:schemeClr val="dk1"/>
                </a:solidFill>
                <a:latin typeface="Corbel" panose="020B0503020204020204" pitchFamily="34" charset="0"/>
                <a:ea typeface="Corbel"/>
                <a:cs typeface="Corbel"/>
                <a:sym typeface="Corbel"/>
              </a:rPr>
              <a:t>por</a:t>
            </a:r>
            <a:r>
              <a:rPr lang="en-US" sz="1200" b="0" i="0" dirty="0">
                <a:solidFill>
                  <a:schemeClr val="dk1"/>
                </a:solidFill>
                <a:latin typeface="Corbel" panose="020B0503020204020204" pitchFamily="34" charset="0"/>
                <a:ea typeface="Corbel"/>
                <a:cs typeface="Corbel"/>
                <a:sym typeface="Corbel"/>
              </a:rPr>
              <a:t> la Universidad de Barcelona. Su </a:t>
            </a:r>
            <a:r>
              <a:rPr lang="en-US" sz="1200" b="0" i="0" dirty="0" err="1">
                <a:solidFill>
                  <a:schemeClr val="dk1"/>
                </a:solidFill>
                <a:latin typeface="Corbel" panose="020B0503020204020204" pitchFamily="34" charset="0"/>
                <a:ea typeface="Corbel"/>
                <a:cs typeface="Corbel"/>
                <a:sym typeface="Corbel"/>
              </a:rPr>
              <a:t>trabajo</a:t>
            </a:r>
            <a:r>
              <a:rPr lang="en-US" sz="1200" b="0" i="0" dirty="0">
                <a:solidFill>
                  <a:schemeClr val="dk1"/>
                </a:solidFill>
                <a:latin typeface="Corbel" panose="020B0503020204020204" pitchFamily="34" charset="0"/>
                <a:ea typeface="Corbel"/>
                <a:cs typeface="Corbel"/>
                <a:sym typeface="Corbel"/>
              </a:rPr>
              <a:t> se </a:t>
            </a:r>
            <a:r>
              <a:rPr lang="en-US" sz="1200" b="0" i="0" dirty="0" err="1">
                <a:solidFill>
                  <a:schemeClr val="dk1"/>
                </a:solidFill>
                <a:latin typeface="Corbel" panose="020B0503020204020204" pitchFamily="34" charset="0"/>
                <a:ea typeface="Corbel"/>
                <a:cs typeface="Corbel"/>
                <a:sym typeface="Corbel"/>
              </a:rPr>
              <a:t>relaciona</a:t>
            </a:r>
            <a:r>
              <a:rPr lang="en-US" sz="1200" b="0" i="0" dirty="0">
                <a:solidFill>
                  <a:schemeClr val="dk1"/>
                </a:solidFill>
                <a:latin typeface="Corbel" panose="020B0503020204020204" pitchFamily="34" charset="0"/>
                <a:ea typeface="Corbel"/>
                <a:cs typeface="Corbel"/>
                <a:sym typeface="Corbel"/>
              </a:rPr>
              <a:t> con la </a:t>
            </a:r>
            <a:r>
              <a:rPr lang="en-US" sz="1200" b="0" i="0" dirty="0" err="1">
                <a:solidFill>
                  <a:schemeClr val="dk1"/>
                </a:solidFill>
                <a:latin typeface="Corbel" panose="020B0503020204020204" pitchFamily="34" charset="0"/>
                <a:ea typeface="Corbel"/>
                <a:cs typeface="Corbel"/>
                <a:sym typeface="Corbel"/>
              </a:rPr>
              <a:t>teoría</a:t>
            </a:r>
            <a:r>
              <a:rPr lang="en-US" sz="1200" b="0" i="0" dirty="0">
                <a:solidFill>
                  <a:schemeClr val="dk1"/>
                </a:solidFill>
                <a:latin typeface="Corbel" panose="020B0503020204020204" pitchFamily="34" charset="0"/>
                <a:ea typeface="Corbel"/>
                <a:cs typeface="Corbel"/>
                <a:sym typeface="Corbel"/>
              </a:rPr>
              <a:t> </a:t>
            </a:r>
            <a:r>
              <a:rPr lang="en-US" sz="1200" b="0" i="0" dirty="0" err="1">
                <a:solidFill>
                  <a:schemeClr val="dk1"/>
                </a:solidFill>
                <a:latin typeface="Corbel" panose="020B0503020204020204" pitchFamily="34" charset="0"/>
                <a:ea typeface="Corbel"/>
                <a:cs typeface="Corbel"/>
                <a:sym typeface="Corbel"/>
              </a:rPr>
              <a:t>crítica</a:t>
            </a:r>
            <a:r>
              <a:rPr lang="en-US" sz="1200" b="0" i="0" dirty="0">
                <a:solidFill>
                  <a:schemeClr val="dk1"/>
                </a:solidFill>
                <a:latin typeface="Corbel" panose="020B0503020204020204" pitchFamily="34" charset="0"/>
                <a:ea typeface="Corbel"/>
                <a:cs typeface="Corbel"/>
                <a:sym typeface="Corbel"/>
              </a:rPr>
              <a:t>, </a:t>
            </a:r>
            <a:r>
              <a:rPr lang="en-US" sz="1200" b="0" i="0" dirty="0" err="1">
                <a:solidFill>
                  <a:schemeClr val="dk1"/>
                </a:solidFill>
                <a:latin typeface="Corbel" panose="020B0503020204020204" pitchFamily="34" charset="0"/>
                <a:ea typeface="Corbel"/>
                <a:cs typeface="Corbel"/>
                <a:sym typeface="Corbel"/>
              </a:rPr>
              <a:t>utilizando</a:t>
            </a:r>
            <a:r>
              <a:rPr lang="en-US" sz="1200" b="0" i="0" dirty="0">
                <a:solidFill>
                  <a:schemeClr val="dk1"/>
                </a:solidFill>
                <a:latin typeface="Corbel" panose="020B0503020204020204" pitchFamily="34" charset="0"/>
                <a:ea typeface="Corbel"/>
                <a:cs typeface="Corbel"/>
                <a:sym typeface="Corbel"/>
              </a:rPr>
              <a:t> </a:t>
            </a:r>
            <a:r>
              <a:rPr lang="en-US" sz="1200" b="0" i="0" dirty="0" err="1">
                <a:solidFill>
                  <a:schemeClr val="dk1"/>
                </a:solidFill>
                <a:latin typeface="Corbel" panose="020B0503020204020204" pitchFamily="34" charset="0"/>
                <a:ea typeface="Corbel"/>
                <a:cs typeface="Corbel"/>
                <a:sym typeface="Corbel"/>
              </a:rPr>
              <a:t>irónicamente</a:t>
            </a:r>
            <a:r>
              <a:rPr lang="en-US" sz="1200" b="0" i="0" dirty="0">
                <a:solidFill>
                  <a:schemeClr val="dk1"/>
                </a:solidFill>
                <a:latin typeface="Corbel" panose="020B0503020204020204" pitchFamily="34" charset="0"/>
                <a:ea typeface="Corbel"/>
                <a:cs typeface="Corbel"/>
                <a:sym typeface="Corbel"/>
              </a:rPr>
              <a:t> el </a:t>
            </a:r>
            <a:r>
              <a:rPr lang="en-US" sz="1200" b="0" i="0" dirty="0" err="1">
                <a:solidFill>
                  <a:schemeClr val="dk1"/>
                </a:solidFill>
                <a:latin typeface="Corbel" panose="020B0503020204020204" pitchFamily="34" charset="0"/>
                <a:ea typeface="Corbel"/>
                <a:cs typeface="Corbel"/>
                <a:sym typeface="Corbel"/>
              </a:rPr>
              <a:t>imaginario</a:t>
            </a:r>
            <a:r>
              <a:rPr lang="en-US" sz="1200" b="0" i="0" dirty="0">
                <a:solidFill>
                  <a:schemeClr val="dk1"/>
                </a:solidFill>
                <a:latin typeface="Corbel" panose="020B0503020204020204" pitchFamily="34" charset="0"/>
                <a:ea typeface="Corbel"/>
                <a:cs typeface="Corbel"/>
                <a:sym typeface="Corbel"/>
              </a:rPr>
              <a:t> visual </a:t>
            </a:r>
            <a:r>
              <a:rPr lang="en-US" sz="1200" b="0" i="0" dirty="0" err="1">
                <a:solidFill>
                  <a:schemeClr val="dk1"/>
                </a:solidFill>
                <a:latin typeface="Corbel" panose="020B0503020204020204" pitchFamily="34" charset="0"/>
                <a:ea typeface="Corbel"/>
                <a:cs typeface="Corbel"/>
                <a:sym typeface="Corbel"/>
              </a:rPr>
              <a:t>hegemónico</a:t>
            </a:r>
            <a:r>
              <a:rPr lang="en-US" sz="1200" b="0" i="0" dirty="0">
                <a:solidFill>
                  <a:schemeClr val="dk1"/>
                </a:solidFill>
                <a:latin typeface="Corbel" panose="020B0503020204020204" pitchFamily="34" charset="0"/>
                <a:ea typeface="Corbel"/>
                <a:cs typeface="Corbel"/>
                <a:sym typeface="Corbel"/>
              </a:rPr>
              <a:t> e </a:t>
            </a:r>
            <a:r>
              <a:rPr lang="en-US" sz="1200" b="0" i="0" dirty="0" err="1">
                <a:solidFill>
                  <a:schemeClr val="dk1"/>
                </a:solidFill>
                <a:latin typeface="Corbel" panose="020B0503020204020204" pitchFamily="34" charset="0"/>
                <a:ea typeface="Corbel"/>
                <a:cs typeface="Corbel"/>
                <a:sym typeface="Corbel"/>
              </a:rPr>
              <a:t>introduciendo</a:t>
            </a:r>
            <a:r>
              <a:rPr lang="en-US" sz="1200" b="0" i="0" dirty="0">
                <a:solidFill>
                  <a:schemeClr val="dk1"/>
                </a:solidFill>
                <a:latin typeface="Corbel" panose="020B0503020204020204" pitchFamily="34" charset="0"/>
                <a:ea typeface="Corbel"/>
                <a:cs typeface="Corbel"/>
                <a:sym typeface="Corbel"/>
              </a:rPr>
              <a:t> </a:t>
            </a:r>
            <a:r>
              <a:rPr lang="en-US" sz="1200" b="0" i="0" dirty="0" err="1">
                <a:solidFill>
                  <a:schemeClr val="dk1"/>
                </a:solidFill>
                <a:latin typeface="Corbel" panose="020B0503020204020204" pitchFamily="34" charset="0"/>
                <a:ea typeface="Corbel"/>
                <a:cs typeface="Corbel"/>
                <a:sym typeface="Corbel"/>
              </a:rPr>
              <a:t>referencias</a:t>
            </a:r>
            <a:r>
              <a:rPr lang="en-US" sz="1200" b="0" i="0" dirty="0">
                <a:solidFill>
                  <a:schemeClr val="dk1"/>
                </a:solidFill>
                <a:latin typeface="Corbel" panose="020B0503020204020204" pitchFamily="34" charset="0"/>
                <a:ea typeface="Corbel"/>
                <a:cs typeface="Corbel"/>
                <a:sym typeface="Corbel"/>
              </a:rPr>
              <a:t> de la </a:t>
            </a:r>
            <a:r>
              <a:rPr lang="en-US" sz="1200" b="0" i="0" dirty="0" err="1">
                <a:solidFill>
                  <a:schemeClr val="dk1"/>
                </a:solidFill>
                <a:latin typeface="Corbel" panose="020B0503020204020204" pitchFamily="34" charset="0"/>
                <a:ea typeface="Corbel"/>
                <a:cs typeface="Corbel"/>
                <a:sym typeface="Corbel"/>
              </a:rPr>
              <a:t>contracultura</a:t>
            </a:r>
            <a:r>
              <a:rPr lang="en-US" sz="1200" b="0" i="0" dirty="0">
                <a:solidFill>
                  <a:schemeClr val="dk1"/>
                </a:solidFill>
                <a:latin typeface="Corbel" panose="020B0503020204020204" pitchFamily="34" charset="0"/>
                <a:ea typeface="Corbel"/>
                <a:cs typeface="Corbel"/>
                <a:sym typeface="Corbel"/>
              </a:rPr>
              <a:t>. En 2017 se </a:t>
            </a:r>
            <a:r>
              <a:rPr lang="en-US" sz="1200" b="0" i="0" dirty="0" err="1">
                <a:solidFill>
                  <a:schemeClr val="dk1"/>
                </a:solidFill>
                <a:latin typeface="Corbel" panose="020B0503020204020204" pitchFamily="34" charset="0"/>
                <a:ea typeface="Corbel"/>
                <a:cs typeface="Corbel"/>
                <a:sym typeface="Corbel"/>
              </a:rPr>
              <a:t>convierte</a:t>
            </a:r>
            <a:r>
              <a:rPr lang="en-US" sz="1200" b="0" i="0" dirty="0">
                <a:solidFill>
                  <a:schemeClr val="dk1"/>
                </a:solidFill>
                <a:latin typeface="Corbel" panose="020B0503020204020204" pitchFamily="34" charset="0"/>
                <a:ea typeface="Corbel"/>
                <a:cs typeface="Corbel"/>
                <a:sym typeface="Corbel"/>
              </a:rPr>
              <a:t> </a:t>
            </a:r>
            <a:r>
              <a:rPr lang="en-US" sz="1200" b="0" i="0" dirty="0" err="1">
                <a:solidFill>
                  <a:schemeClr val="dk1"/>
                </a:solidFill>
                <a:latin typeface="Corbel" panose="020B0503020204020204" pitchFamily="34" charset="0"/>
                <a:ea typeface="Corbel"/>
                <a:cs typeface="Corbel"/>
                <a:sym typeface="Corbel"/>
              </a:rPr>
              <a:t>en</a:t>
            </a:r>
            <a:r>
              <a:rPr lang="en-US" sz="1200" b="0" i="0" dirty="0">
                <a:solidFill>
                  <a:schemeClr val="dk1"/>
                </a:solidFill>
                <a:latin typeface="Corbel" panose="020B0503020204020204" pitchFamily="34" charset="0"/>
                <a:ea typeface="Corbel"/>
                <a:cs typeface="Corbel"/>
                <a:sym typeface="Corbel"/>
              </a:rPr>
              <a:t> </a:t>
            </a:r>
            <a:r>
              <a:rPr lang="en-US" sz="1200" b="0" i="0" dirty="0" err="1">
                <a:solidFill>
                  <a:schemeClr val="dk1"/>
                </a:solidFill>
                <a:latin typeface="Corbel" panose="020B0503020204020204" pitchFamily="34" charset="0"/>
                <a:ea typeface="Corbel"/>
                <a:cs typeface="Corbel"/>
                <a:sym typeface="Corbel"/>
              </a:rPr>
              <a:t>artista</a:t>
            </a:r>
            <a:r>
              <a:rPr lang="en-US" sz="1200" b="0" i="0" dirty="0">
                <a:solidFill>
                  <a:schemeClr val="dk1"/>
                </a:solidFill>
                <a:latin typeface="Corbel" panose="020B0503020204020204" pitchFamily="34" charset="0"/>
                <a:ea typeface="Corbel"/>
                <a:cs typeface="Corbel"/>
                <a:sym typeface="Corbel"/>
              </a:rPr>
              <a:t> </a:t>
            </a:r>
            <a:r>
              <a:rPr lang="en-US" sz="1200" b="0" i="0" dirty="0" err="1">
                <a:solidFill>
                  <a:schemeClr val="dk1"/>
                </a:solidFill>
                <a:latin typeface="Corbel" panose="020B0503020204020204" pitchFamily="34" charset="0"/>
                <a:ea typeface="Corbel"/>
                <a:cs typeface="Corbel"/>
                <a:sym typeface="Corbel"/>
              </a:rPr>
              <a:t>residente</a:t>
            </a:r>
            <a:r>
              <a:rPr lang="en-US" sz="1200" b="0" i="0" dirty="0">
                <a:solidFill>
                  <a:schemeClr val="dk1"/>
                </a:solidFill>
                <a:latin typeface="Corbel" panose="020B0503020204020204" pitchFamily="34" charset="0"/>
                <a:ea typeface="Corbel"/>
                <a:cs typeface="Corbel"/>
                <a:sym typeface="Corbel"/>
              </a:rPr>
              <a:t> </a:t>
            </a:r>
            <a:r>
              <a:rPr lang="en-US" sz="1200" b="0" i="0" dirty="0" err="1">
                <a:solidFill>
                  <a:schemeClr val="dk1"/>
                </a:solidFill>
                <a:latin typeface="Corbel" panose="020B0503020204020204" pitchFamily="34" charset="0"/>
                <a:ea typeface="Corbel"/>
                <a:cs typeface="Corbel"/>
                <a:sym typeface="Corbel"/>
              </a:rPr>
              <a:t>en</a:t>
            </a:r>
            <a:r>
              <a:rPr lang="en-US" sz="1200" b="0" i="0" dirty="0">
                <a:solidFill>
                  <a:schemeClr val="dk1"/>
                </a:solidFill>
                <a:latin typeface="Corbel" panose="020B0503020204020204" pitchFamily="34" charset="0"/>
                <a:ea typeface="Corbel"/>
                <a:cs typeface="Corbel"/>
                <a:sym typeface="Corbel"/>
              </a:rPr>
              <a:t> Fabra </a:t>
            </a:r>
            <a:r>
              <a:rPr lang="en-US" sz="1200" b="0" i="0" dirty="0" err="1">
                <a:solidFill>
                  <a:schemeClr val="dk1"/>
                </a:solidFill>
                <a:latin typeface="Corbel" panose="020B0503020204020204" pitchFamily="34" charset="0"/>
                <a:ea typeface="Corbel"/>
                <a:cs typeface="Corbel"/>
                <a:sym typeface="Corbel"/>
              </a:rPr>
              <a:t>i</a:t>
            </a:r>
            <a:r>
              <a:rPr lang="en-US" sz="1200" b="0" i="0" dirty="0">
                <a:solidFill>
                  <a:schemeClr val="dk1"/>
                </a:solidFill>
                <a:latin typeface="Corbel" panose="020B0503020204020204" pitchFamily="34" charset="0"/>
                <a:ea typeface="Corbel"/>
                <a:cs typeface="Corbel"/>
                <a:sym typeface="Corbel"/>
              </a:rPr>
              <a:t> Coats (Barcelona) a </a:t>
            </a:r>
            <a:r>
              <a:rPr lang="en-US" sz="1200" b="0" i="0" dirty="0" err="1">
                <a:solidFill>
                  <a:schemeClr val="dk1"/>
                </a:solidFill>
                <a:latin typeface="Corbel" panose="020B0503020204020204" pitchFamily="34" charset="0"/>
                <a:ea typeface="Corbel"/>
                <a:cs typeface="Corbel"/>
                <a:sym typeface="Corbel"/>
              </a:rPr>
              <a:t>través</a:t>
            </a:r>
            <a:r>
              <a:rPr lang="en-US" sz="1200" b="0" i="0" dirty="0">
                <a:solidFill>
                  <a:schemeClr val="dk1"/>
                </a:solidFill>
                <a:latin typeface="Corbel" panose="020B0503020204020204" pitchFamily="34" charset="0"/>
                <a:ea typeface="Corbel"/>
                <a:cs typeface="Corbel"/>
                <a:sym typeface="Corbel"/>
              </a:rPr>
              <a:t> del </a:t>
            </a:r>
            <a:r>
              <a:rPr lang="en-US" sz="1200" b="0" i="0" dirty="0" err="1">
                <a:solidFill>
                  <a:schemeClr val="dk1"/>
                </a:solidFill>
                <a:latin typeface="Corbel" panose="020B0503020204020204" pitchFamily="34" charset="0"/>
                <a:ea typeface="Corbel"/>
                <a:cs typeface="Corbel"/>
                <a:sym typeface="Corbel"/>
              </a:rPr>
              <a:t>Programa</a:t>
            </a:r>
            <a:r>
              <a:rPr lang="en-US" sz="1200" b="0" i="0" dirty="0">
                <a:solidFill>
                  <a:schemeClr val="dk1"/>
                </a:solidFill>
                <a:latin typeface="Corbel" panose="020B0503020204020204" pitchFamily="34" charset="0"/>
                <a:ea typeface="Corbel"/>
                <a:cs typeface="Corbel"/>
                <a:sym typeface="Corbel"/>
              </a:rPr>
              <a:t> de residencias Sant Andreu </a:t>
            </a:r>
            <a:r>
              <a:rPr lang="en-US" sz="1200" b="0" i="0" dirty="0" err="1">
                <a:solidFill>
                  <a:schemeClr val="dk1"/>
                </a:solidFill>
                <a:latin typeface="Corbel" panose="020B0503020204020204" pitchFamily="34" charset="0"/>
                <a:ea typeface="Corbel"/>
                <a:cs typeface="Corbel"/>
                <a:sym typeface="Corbel"/>
              </a:rPr>
              <a:t>Contemporani</a:t>
            </a:r>
            <a:r>
              <a:rPr lang="en-US" sz="1200" b="0" i="0" dirty="0">
                <a:solidFill>
                  <a:schemeClr val="dk1"/>
                </a:solidFill>
                <a:latin typeface="Corbel" panose="020B0503020204020204" pitchFamily="34" charset="0"/>
                <a:ea typeface="Corbel"/>
                <a:cs typeface="Corbel"/>
                <a:sym typeface="Corbel"/>
              </a:rPr>
              <a:t>. Ha </a:t>
            </a:r>
            <a:r>
              <a:rPr lang="en-US" sz="1200" b="0" i="0" dirty="0" err="1">
                <a:solidFill>
                  <a:schemeClr val="dk1"/>
                </a:solidFill>
                <a:latin typeface="Corbel" panose="020B0503020204020204" pitchFamily="34" charset="0"/>
                <a:ea typeface="Corbel"/>
                <a:cs typeface="Corbel"/>
                <a:sym typeface="Corbel"/>
              </a:rPr>
              <a:t>sido</a:t>
            </a:r>
            <a:r>
              <a:rPr lang="en-US" sz="1200" b="0" i="0" dirty="0">
                <a:solidFill>
                  <a:schemeClr val="dk1"/>
                </a:solidFill>
                <a:latin typeface="Corbel" panose="020B0503020204020204" pitchFamily="34" charset="0"/>
                <a:ea typeface="Corbel"/>
                <a:cs typeface="Corbel"/>
                <a:sym typeface="Corbel"/>
              </a:rPr>
              <a:t> </a:t>
            </a:r>
            <a:r>
              <a:rPr lang="en-US" sz="1200" b="0" i="0" dirty="0" err="1">
                <a:solidFill>
                  <a:schemeClr val="dk1"/>
                </a:solidFill>
                <a:latin typeface="Corbel" panose="020B0503020204020204" pitchFamily="34" charset="0"/>
                <a:ea typeface="Corbel"/>
                <a:cs typeface="Corbel"/>
                <a:sym typeface="Corbel"/>
              </a:rPr>
              <a:t>galardonado</a:t>
            </a:r>
            <a:r>
              <a:rPr lang="en-US" sz="1200" b="0" i="0" dirty="0">
                <a:solidFill>
                  <a:schemeClr val="dk1"/>
                </a:solidFill>
                <a:latin typeface="Corbel" panose="020B0503020204020204" pitchFamily="34" charset="0"/>
                <a:ea typeface="Corbel"/>
                <a:cs typeface="Corbel"/>
                <a:sym typeface="Corbel"/>
              </a:rPr>
              <a:t> con el </a:t>
            </a:r>
            <a:r>
              <a:rPr lang="en-US" sz="1200" b="0" i="0" dirty="0" err="1">
                <a:solidFill>
                  <a:schemeClr val="dk1"/>
                </a:solidFill>
                <a:latin typeface="Corbel" panose="020B0503020204020204" pitchFamily="34" charset="0"/>
                <a:ea typeface="Corbel"/>
                <a:cs typeface="Corbel"/>
                <a:sym typeface="Corbel"/>
              </a:rPr>
              <a:t>premio</a:t>
            </a:r>
            <a:r>
              <a:rPr lang="en-US" sz="1200" b="0" i="0" dirty="0">
                <a:solidFill>
                  <a:schemeClr val="dk1"/>
                </a:solidFill>
                <a:latin typeface="Corbel" panose="020B0503020204020204" pitchFamily="34" charset="0"/>
                <a:ea typeface="Corbel"/>
                <a:cs typeface="Corbel"/>
                <a:sym typeface="Corbel"/>
              </a:rPr>
              <a:t> art &lt;35 art de Banc Sabadell y Galeria Trama. Ha </a:t>
            </a:r>
            <a:r>
              <a:rPr lang="en-US" sz="1200" b="0" i="0" dirty="0" err="1">
                <a:solidFill>
                  <a:schemeClr val="dk1"/>
                </a:solidFill>
                <a:latin typeface="Corbel" panose="020B0503020204020204" pitchFamily="34" charset="0"/>
                <a:ea typeface="Corbel"/>
                <a:cs typeface="Corbel"/>
                <a:sym typeface="Corbel"/>
              </a:rPr>
              <a:t>recibido</a:t>
            </a:r>
            <a:r>
              <a:rPr lang="en-US" sz="1200" b="0" i="0" dirty="0">
                <a:solidFill>
                  <a:schemeClr val="dk1"/>
                </a:solidFill>
                <a:latin typeface="Corbel" panose="020B0503020204020204" pitchFamily="34" charset="0"/>
                <a:ea typeface="Corbel"/>
                <a:cs typeface="Corbel"/>
                <a:sym typeface="Corbel"/>
              </a:rPr>
              <a:t> </a:t>
            </a:r>
            <a:r>
              <a:rPr lang="en-US" sz="1200" b="0" i="0" dirty="0" err="1">
                <a:solidFill>
                  <a:schemeClr val="dk1"/>
                </a:solidFill>
                <a:latin typeface="Corbel" panose="020B0503020204020204" pitchFamily="34" charset="0"/>
                <a:ea typeface="Corbel"/>
                <a:cs typeface="Corbel"/>
                <a:sym typeface="Corbel"/>
              </a:rPr>
              <a:t>una</a:t>
            </a:r>
            <a:r>
              <a:rPr lang="en-US" sz="1200" b="0" i="0" dirty="0">
                <a:solidFill>
                  <a:schemeClr val="dk1"/>
                </a:solidFill>
                <a:latin typeface="Corbel" panose="020B0503020204020204" pitchFamily="34" charset="0"/>
                <a:ea typeface="Corbel"/>
                <a:cs typeface="Corbel"/>
                <a:sym typeface="Corbel"/>
              </a:rPr>
              <a:t> </a:t>
            </a:r>
            <a:r>
              <a:rPr lang="en-US" sz="1200" b="0" i="0" dirty="0" err="1">
                <a:solidFill>
                  <a:schemeClr val="dk1"/>
                </a:solidFill>
                <a:latin typeface="Corbel" panose="020B0503020204020204" pitchFamily="34" charset="0"/>
                <a:ea typeface="Corbel"/>
                <a:cs typeface="Corbel"/>
                <a:sym typeface="Corbel"/>
              </a:rPr>
              <a:t>beca</a:t>
            </a:r>
            <a:r>
              <a:rPr lang="en-US" sz="1200" b="0" i="0" dirty="0">
                <a:solidFill>
                  <a:schemeClr val="dk1"/>
                </a:solidFill>
                <a:latin typeface="Corbel" panose="020B0503020204020204" pitchFamily="34" charset="0"/>
                <a:ea typeface="Corbel"/>
                <a:cs typeface="Corbel"/>
                <a:sym typeface="Corbel"/>
              </a:rPr>
              <a:t> Erasmus para </a:t>
            </a:r>
            <a:r>
              <a:rPr lang="en-US" sz="1200" b="0" i="0" dirty="0" err="1">
                <a:solidFill>
                  <a:schemeClr val="dk1"/>
                </a:solidFill>
                <a:latin typeface="Corbel" panose="020B0503020204020204" pitchFamily="34" charset="0"/>
                <a:ea typeface="Corbel"/>
                <a:cs typeface="Corbel"/>
                <a:sym typeface="Corbel"/>
              </a:rPr>
              <a:t>estudiar</a:t>
            </a:r>
            <a:r>
              <a:rPr lang="en-US" sz="1200" b="0" i="0" dirty="0">
                <a:solidFill>
                  <a:schemeClr val="dk1"/>
                </a:solidFill>
                <a:latin typeface="Corbel" panose="020B0503020204020204" pitchFamily="34" charset="0"/>
                <a:ea typeface="Corbel"/>
                <a:cs typeface="Corbel"/>
                <a:sym typeface="Corbel"/>
              </a:rPr>
              <a:t> </a:t>
            </a:r>
            <a:r>
              <a:rPr lang="en-US" sz="1200" b="0" i="0" dirty="0" err="1">
                <a:solidFill>
                  <a:schemeClr val="dk1"/>
                </a:solidFill>
                <a:latin typeface="Corbel" panose="020B0503020204020204" pitchFamily="34" charset="0"/>
                <a:ea typeface="Corbel"/>
                <a:cs typeface="Corbel"/>
                <a:sym typeface="Corbel"/>
              </a:rPr>
              <a:t>en</a:t>
            </a:r>
            <a:r>
              <a:rPr lang="en-US" sz="1200" b="0" i="0" dirty="0">
                <a:solidFill>
                  <a:schemeClr val="dk1"/>
                </a:solidFill>
                <a:latin typeface="Corbel" panose="020B0503020204020204" pitchFamily="34" charset="0"/>
                <a:ea typeface="Corbel"/>
                <a:cs typeface="Corbel"/>
                <a:sym typeface="Corbel"/>
              </a:rPr>
              <a:t> la Middlesex University de Londres (2017).</a:t>
            </a:r>
            <a:endParaRPr sz="1200" dirty="0">
              <a:latin typeface="Corbel" panose="020B0503020204020204" pitchFamily="34" charset="0"/>
            </a:endParaRPr>
          </a:p>
          <a:p>
            <a:pPr marL="0" marR="0" lvl="0" indent="0" algn="just" rtl="0">
              <a:lnSpc>
                <a:spcPct val="100000"/>
              </a:lnSpc>
              <a:spcBef>
                <a:spcPts val="0"/>
              </a:spcBef>
              <a:spcAft>
                <a:spcPts val="0"/>
              </a:spcAft>
              <a:buClr>
                <a:schemeClr val="dk1"/>
              </a:buClr>
              <a:buSzPts val="1200"/>
              <a:buFont typeface="Arial"/>
              <a:buNone/>
            </a:pPr>
            <a:endParaRPr sz="1200" b="0" i="0" dirty="0">
              <a:solidFill>
                <a:schemeClr val="dk1"/>
              </a:solidFill>
              <a:latin typeface="Corbel" panose="020B0503020204020204" pitchFamily="34" charset="0"/>
              <a:ea typeface="Corbel"/>
              <a:cs typeface="Corbel"/>
              <a:sym typeface="Corbel"/>
            </a:endParaRPr>
          </a:p>
          <a:p>
            <a:pPr algn="just"/>
            <a:r>
              <a:rPr lang="es-ES" sz="1200" dirty="0">
                <a:latin typeface="Corbel" panose="020B0503020204020204" pitchFamily="34" charset="0"/>
              </a:rPr>
              <a:t>En 2022 recibió un estipendio bianual de la </a:t>
            </a:r>
            <a:r>
              <a:rPr lang="es-ES" sz="1200" dirty="0" err="1">
                <a:latin typeface="Corbel" panose="020B0503020204020204" pitchFamily="34" charset="0"/>
              </a:rPr>
              <a:t>Fundació</a:t>
            </a:r>
            <a:r>
              <a:rPr lang="es-ES" sz="1200" dirty="0">
                <a:latin typeface="Corbel" panose="020B0503020204020204" pitchFamily="34" charset="0"/>
              </a:rPr>
              <a:t> </a:t>
            </a:r>
            <a:r>
              <a:rPr lang="es-ES" sz="1200" dirty="0" err="1">
                <a:latin typeface="Corbel" panose="020B0503020204020204" pitchFamily="34" charset="0"/>
              </a:rPr>
              <a:t>Sorigué</a:t>
            </a:r>
            <a:r>
              <a:rPr lang="es-ES" sz="1200" dirty="0">
                <a:latin typeface="Corbel" panose="020B0503020204020204" pitchFamily="34" charset="0"/>
              </a:rPr>
              <a:t>. En los últimos años ha obtenido diversas ayudas a la investigación OSIC de la Generalitat de Catalunya (2020 y 2024), además del Premio al Mejor Trabajo en Papel en SWAB (2021), el premio de la </a:t>
            </a:r>
            <a:r>
              <a:rPr lang="es-ES" sz="1200" dirty="0" err="1">
                <a:latin typeface="Corbel" panose="020B0503020204020204" pitchFamily="34" charset="0"/>
              </a:rPr>
              <a:t>Biennal</a:t>
            </a:r>
            <a:r>
              <a:rPr lang="es-ES" sz="1200" dirty="0">
                <a:latin typeface="Corbel" panose="020B0503020204020204" pitchFamily="34" charset="0"/>
              </a:rPr>
              <a:t> Larva al mejor artista joven de Lleida (2017) y la beca Sala </a:t>
            </a:r>
            <a:r>
              <a:rPr lang="es-ES" sz="1200" dirty="0" err="1">
                <a:latin typeface="Corbel" panose="020B0503020204020204" pitchFamily="34" charset="0"/>
              </a:rPr>
              <a:t>d’Art</a:t>
            </a:r>
            <a:r>
              <a:rPr lang="es-ES" sz="1200" dirty="0">
                <a:latin typeface="Corbel" panose="020B0503020204020204" pitchFamily="34" charset="0"/>
              </a:rPr>
              <a:t> Jove–MACBA (2017). Asimismo, ha realizado residencias en instituciones y programas como HISK (Gante), Art 3–</a:t>
            </a:r>
            <a:r>
              <a:rPr lang="es-ES" sz="1200" dirty="0" err="1">
                <a:latin typeface="Corbel" panose="020B0503020204020204" pitchFamily="34" charset="0"/>
              </a:rPr>
              <a:t>Homesession</a:t>
            </a:r>
            <a:r>
              <a:rPr lang="es-ES" sz="1200" dirty="0">
                <a:latin typeface="Corbel" panose="020B0503020204020204" pitchFamily="34" charset="0"/>
              </a:rPr>
              <a:t> (Valence), Roca Umbert </a:t>
            </a:r>
            <a:r>
              <a:rPr lang="es-ES" sz="1200" dirty="0" err="1">
                <a:latin typeface="Corbel" panose="020B0503020204020204" pitchFamily="34" charset="0"/>
              </a:rPr>
              <a:t>Fàbrica</a:t>
            </a:r>
            <a:r>
              <a:rPr lang="es-ES" sz="1200" dirty="0">
                <a:latin typeface="Corbel" panose="020B0503020204020204" pitchFamily="34" charset="0"/>
              </a:rPr>
              <a:t> de les Arts y Jeune </a:t>
            </a:r>
            <a:r>
              <a:rPr lang="es-ES" sz="1200" dirty="0" err="1">
                <a:latin typeface="Corbel" panose="020B0503020204020204" pitchFamily="34" charset="0"/>
              </a:rPr>
              <a:t>Création</a:t>
            </a:r>
            <a:r>
              <a:rPr lang="es-ES" sz="1200" dirty="0">
                <a:latin typeface="Corbel" panose="020B0503020204020204" pitchFamily="34" charset="0"/>
              </a:rPr>
              <a:t> </a:t>
            </a:r>
            <a:r>
              <a:rPr lang="es-ES" sz="1200" dirty="0" err="1">
                <a:latin typeface="Corbel" panose="020B0503020204020204" pitchFamily="34" charset="0"/>
              </a:rPr>
              <a:t>Européenne</a:t>
            </a:r>
            <a:r>
              <a:rPr lang="es-ES" sz="1200" dirty="0">
                <a:latin typeface="Corbel" panose="020B0503020204020204" pitchFamily="34" charset="0"/>
              </a:rPr>
              <a:t> (París).</a:t>
            </a:r>
          </a:p>
          <a:p>
            <a:pPr algn="just"/>
            <a:endParaRPr lang="es-ES" sz="1200" dirty="0">
              <a:latin typeface="Corbel" panose="020B0503020204020204" pitchFamily="34" charset="0"/>
            </a:endParaRPr>
          </a:p>
          <a:p>
            <a:pPr algn="just"/>
            <a:r>
              <a:rPr lang="es-ES" sz="1200" dirty="0">
                <a:latin typeface="Corbel" panose="020B0503020204020204" pitchFamily="34" charset="0"/>
              </a:rPr>
              <a:t>Su obra se ha presentado en instituciones y espacios como la Fundación Beyeler (</a:t>
            </a:r>
            <a:r>
              <a:rPr lang="es-ES" sz="1200" dirty="0" err="1">
                <a:latin typeface="Corbel" panose="020B0503020204020204" pitchFamily="34" charset="0"/>
              </a:rPr>
              <a:t>Riehen</a:t>
            </a:r>
            <a:r>
              <a:rPr lang="es-ES" sz="1200" dirty="0">
                <a:latin typeface="Corbel" panose="020B0503020204020204" pitchFamily="34" charset="0"/>
              </a:rPr>
              <a:t>), </a:t>
            </a:r>
            <a:r>
              <a:rPr lang="es-ES" sz="1200" dirty="0" err="1">
                <a:latin typeface="Corbel" panose="020B0503020204020204" pitchFamily="34" charset="0"/>
              </a:rPr>
              <a:t>Kunsthaus</a:t>
            </a:r>
            <a:r>
              <a:rPr lang="es-ES" sz="1200" dirty="0">
                <a:latin typeface="Corbel" panose="020B0503020204020204" pitchFamily="34" charset="0"/>
              </a:rPr>
              <a:t> </a:t>
            </a:r>
            <a:r>
              <a:rPr lang="es-ES" sz="1200" dirty="0" err="1">
                <a:latin typeface="Corbel" panose="020B0503020204020204" pitchFamily="34" charset="0"/>
              </a:rPr>
              <a:t>Baselland</a:t>
            </a:r>
            <a:r>
              <a:rPr lang="es-ES" sz="1200" dirty="0">
                <a:latin typeface="Corbel" panose="020B0503020204020204" pitchFamily="34" charset="0"/>
              </a:rPr>
              <a:t> (</a:t>
            </a:r>
            <a:r>
              <a:rPr lang="es-ES" sz="1200" dirty="0" err="1">
                <a:latin typeface="Corbel" panose="020B0503020204020204" pitchFamily="34" charset="0"/>
              </a:rPr>
              <a:t>Muttenz</a:t>
            </a:r>
            <a:r>
              <a:rPr lang="es-ES" sz="1200" dirty="0">
                <a:latin typeface="Corbel" panose="020B0503020204020204" pitchFamily="34" charset="0"/>
              </a:rPr>
              <a:t>), Centre </a:t>
            </a:r>
            <a:r>
              <a:rPr lang="es-ES" sz="1200" dirty="0" err="1">
                <a:latin typeface="Corbel" panose="020B0503020204020204" pitchFamily="34" charset="0"/>
              </a:rPr>
              <a:t>d’Art</a:t>
            </a:r>
            <a:r>
              <a:rPr lang="es-ES" sz="1200" dirty="0">
                <a:latin typeface="Corbel" panose="020B0503020204020204" pitchFamily="34" charset="0"/>
              </a:rPr>
              <a:t> La Capella (Barcelona), Centre </a:t>
            </a:r>
            <a:r>
              <a:rPr lang="es-ES" sz="1200" dirty="0" err="1">
                <a:latin typeface="Corbel" panose="020B0503020204020204" pitchFamily="34" charset="0"/>
              </a:rPr>
              <a:t>d’Art</a:t>
            </a:r>
            <a:r>
              <a:rPr lang="es-ES" sz="1200" dirty="0">
                <a:latin typeface="Corbel" panose="020B0503020204020204" pitchFamily="34" charset="0"/>
              </a:rPr>
              <a:t> La Panera (Lleida), </a:t>
            </a:r>
            <a:r>
              <a:rPr lang="es-ES" sz="1200" dirty="0" err="1">
                <a:latin typeface="Corbel" panose="020B0503020204020204" pitchFamily="34" charset="0"/>
              </a:rPr>
              <a:t>Fundació</a:t>
            </a:r>
            <a:r>
              <a:rPr lang="es-ES" sz="1200" dirty="0">
                <a:latin typeface="Corbel" panose="020B0503020204020204" pitchFamily="34" charset="0"/>
              </a:rPr>
              <a:t> Arranz-Bravo, El </a:t>
            </a:r>
            <a:r>
              <a:rPr lang="es-ES" sz="1200" dirty="0" err="1">
                <a:latin typeface="Corbel" panose="020B0503020204020204" pitchFamily="34" charset="0"/>
              </a:rPr>
              <a:t>Bòlit</a:t>
            </a:r>
            <a:r>
              <a:rPr lang="es-ES" sz="1200" dirty="0">
                <a:latin typeface="Corbel" panose="020B0503020204020204" pitchFamily="34" charset="0"/>
              </a:rPr>
              <a:t> (Girona), Fabra i Coats y el Festival </a:t>
            </a:r>
            <a:r>
              <a:rPr lang="es-ES" sz="1200" dirty="0" err="1">
                <a:latin typeface="Corbel" panose="020B0503020204020204" pitchFamily="34" charset="0"/>
              </a:rPr>
              <a:t>Panoràmic</a:t>
            </a:r>
            <a:r>
              <a:rPr lang="es-ES" sz="1200" dirty="0">
                <a:latin typeface="Corbel" panose="020B0503020204020204" pitchFamily="34" charset="0"/>
              </a:rPr>
              <a:t>, además de participar en ferias internacionales como ARCO Madrid, Art </a:t>
            </a:r>
            <a:r>
              <a:rPr lang="es-ES" sz="1200" dirty="0" err="1">
                <a:latin typeface="Corbel" panose="020B0503020204020204" pitchFamily="34" charset="0"/>
              </a:rPr>
              <a:t>Brussels</a:t>
            </a:r>
            <a:r>
              <a:rPr lang="es-ES" sz="1200" dirty="0">
                <a:latin typeface="Corbel" panose="020B0503020204020204" pitchFamily="34" charset="0"/>
              </a:rPr>
              <a:t> y SWAB junto a ADN Galería.</a:t>
            </a:r>
          </a:p>
          <a:p>
            <a:pPr algn="just"/>
            <a:endParaRPr lang="es-ES" sz="1200" dirty="0">
              <a:latin typeface="Corbel" panose="020B0503020204020204" pitchFamily="34" charset="0"/>
            </a:endParaRPr>
          </a:p>
          <a:p>
            <a:pPr algn="just"/>
            <a:r>
              <a:rPr lang="es-ES" sz="1200" dirty="0">
                <a:latin typeface="Corbel" panose="020B0503020204020204" pitchFamily="34" charset="0"/>
              </a:rPr>
              <a:t>Entre sus exposiciones individuales destacan </a:t>
            </a:r>
            <a:r>
              <a:rPr lang="es-ES" sz="1200" i="1" dirty="0" err="1">
                <a:latin typeface="Corbel" panose="020B0503020204020204" pitchFamily="34" charset="0"/>
              </a:rPr>
              <a:t>Els</a:t>
            </a:r>
            <a:r>
              <a:rPr lang="es-ES" sz="1200" i="1" dirty="0">
                <a:latin typeface="Corbel" panose="020B0503020204020204" pitchFamily="34" charset="0"/>
              </a:rPr>
              <a:t> </a:t>
            </a:r>
            <a:r>
              <a:rPr lang="es-ES" sz="1200" i="1" dirty="0" err="1">
                <a:latin typeface="Corbel" panose="020B0503020204020204" pitchFamily="34" charset="0"/>
              </a:rPr>
              <a:t>joves</a:t>
            </a:r>
            <a:r>
              <a:rPr lang="es-ES" sz="1200" i="1" dirty="0">
                <a:latin typeface="Corbel" panose="020B0503020204020204" pitchFamily="34" charset="0"/>
              </a:rPr>
              <a:t> </a:t>
            </a:r>
            <a:r>
              <a:rPr lang="es-ES" sz="1200" i="1" dirty="0" err="1">
                <a:latin typeface="Corbel" panose="020B0503020204020204" pitchFamily="34" charset="0"/>
              </a:rPr>
              <a:t>infeliços</a:t>
            </a:r>
            <a:r>
              <a:rPr lang="es-ES" sz="1200" dirty="0">
                <a:latin typeface="Corbel" panose="020B0503020204020204" pitchFamily="34" charset="0"/>
              </a:rPr>
              <a:t> (Centre </a:t>
            </a:r>
            <a:r>
              <a:rPr lang="es-ES" sz="1200" dirty="0" err="1">
                <a:latin typeface="Corbel" panose="020B0503020204020204" pitchFamily="34" charset="0"/>
              </a:rPr>
              <a:t>d’Art</a:t>
            </a:r>
            <a:r>
              <a:rPr lang="es-ES" sz="1200" dirty="0">
                <a:latin typeface="Corbel" panose="020B0503020204020204" pitchFamily="34" charset="0"/>
              </a:rPr>
              <a:t> La Panera, Lleida, 2026), </a:t>
            </a:r>
            <a:r>
              <a:rPr lang="es-ES" sz="1200" i="1" dirty="0" err="1">
                <a:latin typeface="Corbel" panose="020B0503020204020204" pitchFamily="34" charset="0"/>
              </a:rPr>
              <a:t>Exploded</a:t>
            </a:r>
            <a:r>
              <a:rPr lang="es-ES" sz="1200" i="1" dirty="0">
                <a:latin typeface="Corbel" panose="020B0503020204020204" pitchFamily="34" charset="0"/>
              </a:rPr>
              <a:t> </a:t>
            </a:r>
            <a:r>
              <a:rPr lang="es-ES" sz="1200" i="1" dirty="0" err="1">
                <a:latin typeface="Corbel" panose="020B0503020204020204" pitchFamily="34" charset="0"/>
              </a:rPr>
              <a:t>Views</a:t>
            </a:r>
            <a:r>
              <a:rPr lang="es-ES" sz="1200" dirty="0">
                <a:latin typeface="Corbel" panose="020B0503020204020204" pitchFamily="34" charset="0"/>
              </a:rPr>
              <a:t>(ADN Galería, Barcelona, 2023), </a:t>
            </a:r>
            <a:r>
              <a:rPr lang="es-ES" sz="1200" i="1" dirty="0">
                <a:latin typeface="Corbel" panose="020B0503020204020204" pitchFamily="34" charset="0"/>
              </a:rPr>
              <a:t>Contes </a:t>
            </a:r>
            <a:r>
              <a:rPr lang="es-ES" sz="1200" i="1" dirty="0" err="1">
                <a:latin typeface="Corbel" panose="020B0503020204020204" pitchFamily="34" charset="0"/>
              </a:rPr>
              <a:t>immorals</a:t>
            </a:r>
            <a:r>
              <a:rPr lang="es-ES" sz="1200" dirty="0">
                <a:latin typeface="Corbel" panose="020B0503020204020204" pitchFamily="34" charset="0"/>
              </a:rPr>
              <a:t> (Roca Umbert </a:t>
            </a:r>
            <a:r>
              <a:rPr lang="es-ES" sz="1200" dirty="0" err="1">
                <a:latin typeface="Corbel" panose="020B0503020204020204" pitchFamily="34" charset="0"/>
              </a:rPr>
              <a:t>Fàbrica</a:t>
            </a:r>
            <a:r>
              <a:rPr lang="es-ES" sz="1200" dirty="0">
                <a:latin typeface="Corbel" panose="020B0503020204020204" pitchFamily="34" charset="0"/>
              </a:rPr>
              <a:t> de les Arts, Granollers, 2022), </a:t>
            </a:r>
            <a:r>
              <a:rPr lang="es-ES" sz="1200" i="1" dirty="0" err="1">
                <a:latin typeface="Corbel" panose="020B0503020204020204" pitchFamily="34" charset="0"/>
              </a:rPr>
              <a:t>L’amor</a:t>
            </a:r>
            <a:r>
              <a:rPr lang="es-ES" sz="1200" i="1" dirty="0">
                <a:latin typeface="Corbel" panose="020B0503020204020204" pitchFamily="34" charset="0"/>
              </a:rPr>
              <a:t> </a:t>
            </a:r>
            <a:r>
              <a:rPr lang="es-ES" sz="1200" i="1" dirty="0" err="1">
                <a:latin typeface="Corbel" panose="020B0503020204020204" pitchFamily="34" charset="0"/>
              </a:rPr>
              <a:t>altre</a:t>
            </a:r>
            <a:r>
              <a:rPr lang="es-ES" sz="1200" dirty="0">
                <a:latin typeface="Corbel" panose="020B0503020204020204" pitchFamily="34" charset="0"/>
              </a:rPr>
              <a:t>(ADN Galería, Barcelona, 2021) y </a:t>
            </a:r>
            <a:r>
              <a:rPr lang="es-ES" sz="1200" i="1" dirty="0" err="1">
                <a:latin typeface="Corbel" panose="020B0503020204020204" pitchFamily="34" charset="0"/>
              </a:rPr>
              <a:t>Reject</a:t>
            </a:r>
            <a:r>
              <a:rPr lang="es-ES" sz="1200" i="1" dirty="0">
                <a:latin typeface="Corbel" panose="020B0503020204020204" pitchFamily="34" charset="0"/>
              </a:rPr>
              <a:t> </a:t>
            </a:r>
            <a:r>
              <a:rPr lang="es-ES" sz="1200" i="1" dirty="0" err="1">
                <a:latin typeface="Corbel" panose="020B0503020204020204" pitchFamily="34" charset="0"/>
              </a:rPr>
              <a:t>Reductionism</a:t>
            </a:r>
            <a:r>
              <a:rPr lang="es-ES" sz="1200" i="1" dirty="0">
                <a:latin typeface="Corbel" panose="020B0503020204020204" pitchFamily="34" charset="0"/>
              </a:rPr>
              <a:t>, Embrace </a:t>
            </a:r>
            <a:r>
              <a:rPr lang="es-ES" sz="1200" i="1" dirty="0" err="1">
                <a:latin typeface="Corbel" panose="020B0503020204020204" pitchFamily="34" charset="0"/>
              </a:rPr>
              <a:t>Complexity</a:t>
            </a:r>
            <a:r>
              <a:rPr lang="es-ES" sz="1200" dirty="0">
                <a:latin typeface="Corbel" panose="020B0503020204020204" pitchFamily="34" charset="0"/>
              </a:rPr>
              <a:t> (Festival </a:t>
            </a:r>
            <a:r>
              <a:rPr lang="es-ES" sz="1200" dirty="0" err="1">
                <a:latin typeface="Corbel" panose="020B0503020204020204" pitchFamily="34" charset="0"/>
              </a:rPr>
              <a:t>Panoràmic</a:t>
            </a:r>
            <a:r>
              <a:rPr lang="es-ES" sz="1200" dirty="0">
                <a:latin typeface="Corbel" panose="020B0503020204020204" pitchFamily="34" charset="0"/>
              </a:rPr>
              <a:t>, Barcelona, 2024).</a:t>
            </a:r>
          </a:p>
          <a:p>
            <a:pPr marL="0" marR="0" lvl="0" indent="0" algn="l" rtl="0">
              <a:lnSpc>
                <a:spcPct val="100000"/>
              </a:lnSpc>
              <a:spcBef>
                <a:spcPts val="0"/>
              </a:spcBef>
              <a:spcAft>
                <a:spcPts val="0"/>
              </a:spcAft>
              <a:buNone/>
            </a:pPr>
            <a:endParaRPr sz="1200" b="0" i="0" u="none" dirty="0">
              <a:solidFill>
                <a:schemeClr val="dk1"/>
              </a:solidFill>
              <a:latin typeface="Corbel"/>
              <a:ea typeface="Corbel"/>
              <a:cs typeface="Corbel"/>
              <a:sym typeface="Corbel"/>
            </a:endParaRPr>
          </a:p>
        </p:txBody>
      </p:sp>
      <p:pic>
        <p:nvPicPr>
          <p:cNvPr id="683" name="Google Shape;683;p94"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684" name="Google Shape;684;p94"/>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95"/>
          <p:cNvSpPr txBox="1"/>
          <p:nvPr/>
        </p:nvSpPr>
        <p:spPr>
          <a:xfrm>
            <a:off x="549275" y="1763712"/>
            <a:ext cx="5759450" cy="60016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0" u="none" dirty="0">
                <a:solidFill>
                  <a:schemeClr val="dk1"/>
                </a:solidFill>
                <a:latin typeface="Corbel"/>
                <a:ea typeface="Corbel"/>
                <a:cs typeface="Corbel"/>
                <a:sym typeface="Corbel"/>
              </a:rPr>
              <a:t>JOAN PALLÉ</a:t>
            </a:r>
            <a:endParaRPr dirty="0"/>
          </a:p>
          <a:p>
            <a:pPr marL="0" marR="0" lvl="0" indent="0" algn="l" rtl="0">
              <a:lnSpc>
                <a:spcPct val="100000"/>
              </a:lnSpc>
              <a:spcBef>
                <a:spcPts val="0"/>
              </a:spcBef>
              <a:spcAft>
                <a:spcPts val="0"/>
              </a:spcAft>
              <a:buClr>
                <a:schemeClr val="dk1"/>
              </a:buClr>
              <a:buSzPts val="1200"/>
              <a:buFont typeface="Arial"/>
              <a:buNone/>
            </a:pPr>
            <a:endParaRPr sz="1200" b="0" i="0" u="none" dirty="0">
              <a:solidFill>
                <a:schemeClr val="dk1"/>
              </a:solidFill>
              <a:latin typeface="Corbel"/>
              <a:ea typeface="Corbel"/>
              <a:cs typeface="Corbel"/>
              <a:sym typeface="Corbel"/>
            </a:endParaRPr>
          </a:p>
          <a:p>
            <a:pPr marL="0" marR="0" lvl="0" indent="0" algn="just" rtl="0">
              <a:lnSpc>
                <a:spcPct val="100000"/>
              </a:lnSpc>
              <a:spcBef>
                <a:spcPts val="0"/>
              </a:spcBef>
              <a:spcAft>
                <a:spcPts val="0"/>
              </a:spcAft>
              <a:buClr>
                <a:schemeClr val="dk1"/>
              </a:buClr>
              <a:buSzPts val="1200"/>
              <a:buFont typeface="Arial"/>
              <a:buNone/>
            </a:pPr>
            <a:endParaRPr sz="1200" b="0" i="0" u="none" dirty="0">
              <a:solidFill>
                <a:schemeClr val="dk1"/>
              </a:solidFill>
              <a:latin typeface="Corbel"/>
              <a:ea typeface="Corbel"/>
              <a:cs typeface="Corbel"/>
              <a:sym typeface="Corbel"/>
            </a:endParaRPr>
          </a:p>
          <a:p>
            <a:pPr marL="0" marR="0" lvl="0" indent="0" algn="just" rtl="0">
              <a:lnSpc>
                <a:spcPct val="100000"/>
              </a:lnSpc>
              <a:spcBef>
                <a:spcPts val="0"/>
              </a:spcBef>
              <a:spcAft>
                <a:spcPts val="0"/>
              </a:spcAft>
              <a:buClr>
                <a:schemeClr val="dk1"/>
              </a:buClr>
              <a:buSzPts val="1200"/>
              <a:buFont typeface="Corbel"/>
              <a:buNone/>
            </a:pPr>
            <a:r>
              <a:rPr lang="en-US" sz="1200" b="0" i="0" u="none" dirty="0">
                <a:solidFill>
                  <a:schemeClr val="dk1"/>
                </a:solidFill>
                <a:latin typeface="Corbel"/>
                <a:ea typeface="Corbel"/>
                <a:cs typeface="Corbel"/>
                <a:sym typeface="Corbel"/>
              </a:rPr>
              <a:t>Joan </a:t>
            </a:r>
            <a:r>
              <a:rPr lang="en-US" sz="1200" b="0" i="0" u="none" dirty="0" err="1">
                <a:solidFill>
                  <a:schemeClr val="dk1"/>
                </a:solidFill>
                <a:latin typeface="Corbel"/>
                <a:ea typeface="Corbel"/>
                <a:cs typeface="Corbel"/>
                <a:sym typeface="Corbel"/>
              </a:rPr>
              <a:t>Pallé</a:t>
            </a:r>
            <a:r>
              <a:rPr lang="en-US" sz="1200" b="0" i="0" u="none" dirty="0">
                <a:solidFill>
                  <a:schemeClr val="dk1"/>
                </a:solidFill>
                <a:latin typeface="Corbel"/>
                <a:ea typeface="Corbel"/>
                <a:cs typeface="Corbel"/>
                <a:sym typeface="Corbel"/>
              </a:rPr>
              <a:t> (Lleida, Spain, 1989) Lives and works in Barcelona. He obtained a BA in Fine Arts (2017) from the University of Barcelona. His work relates to critic theory, ironically using the hegemonic visual imaginary and introducing references from the counterculture. In 2017 he became artist-in-residence at Fabra </a:t>
            </a:r>
            <a:r>
              <a:rPr lang="en-US" sz="1200" b="0" i="0" u="none" dirty="0" err="1">
                <a:solidFill>
                  <a:schemeClr val="dk1"/>
                </a:solidFill>
                <a:latin typeface="Corbel"/>
                <a:ea typeface="Corbel"/>
                <a:cs typeface="Corbel"/>
                <a:sym typeface="Corbel"/>
              </a:rPr>
              <a:t>i</a:t>
            </a:r>
            <a:r>
              <a:rPr lang="en-US" sz="1200" b="0" i="0" u="none" dirty="0">
                <a:solidFill>
                  <a:schemeClr val="dk1"/>
                </a:solidFill>
                <a:latin typeface="Corbel"/>
                <a:ea typeface="Corbel"/>
                <a:cs typeface="Corbel"/>
                <a:sym typeface="Corbel"/>
              </a:rPr>
              <a:t> Coats (Barcelona) through the Sant Andreu </a:t>
            </a:r>
            <a:r>
              <a:rPr lang="en-US" sz="1200" b="0" i="0" u="none" dirty="0" err="1">
                <a:solidFill>
                  <a:schemeClr val="dk1"/>
                </a:solidFill>
                <a:latin typeface="Corbel"/>
                <a:ea typeface="Corbel"/>
                <a:cs typeface="Corbel"/>
                <a:sym typeface="Corbel"/>
              </a:rPr>
              <a:t>Contemporani</a:t>
            </a:r>
            <a:r>
              <a:rPr lang="en-US" sz="1200" b="0" i="0" u="none" dirty="0">
                <a:solidFill>
                  <a:schemeClr val="dk1"/>
                </a:solidFill>
                <a:latin typeface="Corbel"/>
                <a:ea typeface="Corbel"/>
                <a:cs typeface="Corbel"/>
                <a:sym typeface="Corbel"/>
              </a:rPr>
              <a:t> residency Program. He has been awarded art &lt;35 art Price from Banc Sabadell and Galeria Trama. He has received an Erasmus scholarship to study at Middlesex University in London (2017). </a:t>
            </a:r>
            <a:endParaRPr dirty="0"/>
          </a:p>
          <a:p>
            <a:pPr marL="0" marR="0" lvl="0" indent="0" algn="just" rtl="0">
              <a:lnSpc>
                <a:spcPct val="100000"/>
              </a:lnSpc>
              <a:spcBef>
                <a:spcPts val="0"/>
              </a:spcBef>
              <a:spcAft>
                <a:spcPts val="0"/>
              </a:spcAft>
              <a:buClr>
                <a:schemeClr val="dk1"/>
              </a:buClr>
              <a:buSzPts val="1200"/>
              <a:buFont typeface="Arial"/>
              <a:buNone/>
            </a:pPr>
            <a:endParaRPr sz="1200" b="0" i="0" u="none" dirty="0">
              <a:solidFill>
                <a:schemeClr val="dk1"/>
              </a:solidFill>
              <a:latin typeface="Corbel"/>
              <a:ea typeface="Corbel"/>
              <a:cs typeface="Corbel"/>
              <a:sym typeface="Corbel"/>
            </a:endParaRPr>
          </a:p>
          <a:p>
            <a:pPr algn="just"/>
            <a:r>
              <a:rPr lang="es-ES" sz="1200" dirty="0">
                <a:latin typeface="Corbel" panose="020B0503020204020204" pitchFamily="34" charset="0"/>
              </a:rPr>
              <a:t>In 2022, he </a:t>
            </a:r>
            <a:r>
              <a:rPr lang="es-ES" sz="1200" dirty="0" err="1">
                <a:latin typeface="Corbel" panose="020B0503020204020204" pitchFamily="34" charset="0"/>
              </a:rPr>
              <a:t>received</a:t>
            </a:r>
            <a:r>
              <a:rPr lang="es-ES" sz="1200" dirty="0">
                <a:latin typeface="Corbel" panose="020B0503020204020204" pitchFamily="34" charset="0"/>
              </a:rPr>
              <a:t> a </a:t>
            </a:r>
            <a:r>
              <a:rPr lang="es-ES" sz="1200" dirty="0" err="1">
                <a:latin typeface="Corbel" panose="020B0503020204020204" pitchFamily="34" charset="0"/>
              </a:rPr>
              <a:t>two-year</a:t>
            </a:r>
            <a:r>
              <a:rPr lang="es-ES" sz="1200" dirty="0">
                <a:latin typeface="Corbel" panose="020B0503020204020204" pitchFamily="34" charset="0"/>
              </a:rPr>
              <a:t> </a:t>
            </a:r>
            <a:r>
              <a:rPr lang="es-ES" sz="1200" dirty="0" err="1">
                <a:latin typeface="Corbel" panose="020B0503020204020204" pitchFamily="34" charset="0"/>
              </a:rPr>
              <a:t>fellowship</a:t>
            </a:r>
            <a:r>
              <a:rPr lang="es-ES" sz="1200" dirty="0">
                <a:latin typeface="Corbel" panose="020B0503020204020204" pitchFamily="34" charset="0"/>
              </a:rPr>
              <a:t> </a:t>
            </a:r>
            <a:r>
              <a:rPr lang="es-ES" sz="1200" dirty="0" err="1">
                <a:latin typeface="Corbel" panose="020B0503020204020204" pitchFamily="34" charset="0"/>
              </a:rPr>
              <a:t>from</a:t>
            </a:r>
            <a:r>
              <a:rPr lang="es-ES" sz="1200" dirty="0">
                <a:latin typeface="Corbel" panose="020B0503020204020204" pitchFamily="34" charset="0"/>
              </a:rPr>
              <a:t> </a:t>
            </a:r>
            <a:r>
              <a:rPr lang="es-ES" sz="1200" dirty="0" err="1">
                <a:latin typeface="Corbel" panose="020B0503020204020204" pitchFamily="34" charset="0"/>
              </a:rPr>
              <a:t>Fundació</a:t>
            </a:r>
            <a:r>
              <a:rPr lang="es-ES" sz="1200" dirty="0">
                <a:latin typeface="Corbel" panose="020B0503020204020204" pitchFamily="34" charset="0"/>
              </a:rPr>
              <a:t> </a:t>
            </a:r>
            <a:r>
              <a:rPr lang="es-ES" sz="1200" dirty="0" err="1">
                <a:latin typeface="Corbel" panose="020B0503020204020204" pitchFamily="34" charset="0"/>
              </a:rPr>
              <a:t>Sorigué</a:t>
            </a:r>
            <a:r>
              <a:rPr lang="es-ES" sz="1200" dirty="0">
                <a:latin typeface="Corbel" panose="020B0503020204020204" pitchFamily="34" charset="0"/>
              </a:rPr>
              <a:t>. In </a:t>
            </a:r>
            <a:r>
              <a:rPr lang="es-ES" sz="1200" dirty="0" err="1">
                <a:latin typeface="Corbel" panose="020B0503020204020204" pitchFamily="34" charset="0"/>
              </a:rPr>
              <a:t>recent</a:t>
            </a:r>
            <a:r>
              <a:rPr lang="es-ES" sz="1200" dirty="0">
                <a:latin typeface="Corbel" panose="020B0503020204020204" pitchFamily="34" charset="0"/>
              </a:rPr>
              <a:t> </a:t>
            </a:r>
            <a:r>
              <a:rPr lang="es-ES" sz="1200" dirty="0" err="1">
                <a:latin typeface="Corbel" panose="020B0503020204020204" pitchFamily="34" charset="0"/>
              </a:rPr>
              <a:t>years</a:t>
            </a:r>
            <a:r>
              <a:rPr lang="es-ES" sz="1200" dirty="0">
                <a:latin typeface="Corbel" panose="020B0503020204020204" pitchFamily="34" charset="0"/>
              </a:rPr>
              <a:t>, he has </a:t>
            </a:r>
            <a:r>
              <a:rPr lang="es-ES" sz="1200" dirty="0" err="1">
                <a:latin typeface="Corbel" panose="020B0503020204020204" pitchFamily="34" charset="0"/>
              </a:rPr>
              <a:t>been</a:t>
            </a:r>
            <a:r>
              <a:rPr lang="es-ES" sz="1200" dirty="0">
                <a:latin typeface="Corbel" panose="020B0503020204020204" pitchFamily="34" charset="0"/>
              </a:rPr>
              <a:t> </a:t>
            </a:r>
            <a:r>
              <a:rPr lang="es-ES" sz="1200" dirty="0" err="1">
                <a:latin typeface="Corbel" panose="020B0503020204020204" pitchFamily="34" charset="0"/>
              </a:rPr>
              <a:t>awarded</a:t>
            </a:r>
            <a:r>
              <a:rPr lang="es-ES" sz="1200" dirty="0">
                <a:latin typeface="Corbel" panose="020B0503020204020204" pitchFamily="34" charset="0"/>
              </a:rPr>
              <a:t> </a:t>
            </a:r>
            <a:r>
              <a:rPr lang="es-ES" sz="1200" dirty="0" err="1">
                <a:latin typeface="Corbel" panose="020B0503020204020204" pitchFamily="34" charset="0"/>
              </a:rPr>
              <a:t>several</a:t>
            </a:r>
            <a:r>
              <a:rPr lang="es-ES" sz="1200" dirty="0">
                <a:latin typeface="Corbel" panose="020B0503020204020204" pitchFamily="34" charset="0"/>
              </a:rPr>
              <a:t> OSIC </a:t>
            </a:r>
            <a:r>
              <a:rPr lang="es-ES" sz="1200" dirty="0" err="1">
                <a:latin typeface="Corbel" panose="020B0503020204020204" pitchFamily="34" charset="0"/>
              </a:rPr>
              <a:t>research</a:t>
            </a:r>
            <a:r>
              <a:rPr lang="es-ES" sz="1200" dirty="0">
                <a:latin typeface="Corbel" panose="020B0503020204020204" pitchFamily="34" charset="0"/>
              </a:rPr>
              <a:t> </a:t>
            </a:r>
            <a:r>
              <a:rPr lang="es-ES" sz="1200" dirty="0" err="1">
                <a:latin typeface="Corbel" panose="020B0503020204020204" pitchFamily="34" charset="0"/>
              </a:rPr>
              <a:t>grants</a:t>
            </a:r>
            <a:r>
              <a:rPr lang="es-ES" sz="1200" dirty="0">
                <a:latin typeface="Corbel" panose="020B0503020204020204" pitchFamily="34" charset="0"/>
              </a:rPr>
              <a:t> </a:t>
            </a:r>
            <a:r>
              <a:rPr lang="es-ES" sz="1200" dirty="0" err="1">
                <a:latin typeface="Corbel" panose="020B0503020204020204" pitchFamily="34" charset="0"/>
              </a:rPr>
              <a:t>from</a:t>
            </a:r>
            <a:r>
              <a:rPr lang="es-ES" sz="1200" dirty="0">
                <a:latin typeface="Corbel" panose="020B0503020204020204" pitchFamily="34" charset="0"/>
              </a:rPr>
              <a:t> </a:t>
            </a:r>
            <a:r>
              <a:rPr lang="es-ES" sz="1200" dirty="0" err="1">
                <a:latin typeface="Corbel" panose="020B0503020204020204" pitchFamily="34" charset="0"/>
              </a:rPr>
              <a:t>the</a:t>
            </a:r>
            <a:r>
              <a:rPr lang="es-ES" sz="1200" dirty="0">
                <a:latin typeface="Corbel" panose="020B0503020204020204" pitchFamily="34" charset="0"/>
              </a:rPr>
              <a:t> Generalitat de Catalunya (2020 and 2024), as </a:t>
            </a:r>
            <a:r>
              <a:rPr lang="es-ES" sz="1200" dirty="0" err="1">
                <a:latin typeface="Corbel" panose="020B0503020204020204" pitchFamily="34" charset="0"/>
              </a:rPr>
              <a:t>well</a:t>
            </a:r>
            <a:r>
              <a:rPr lang="es-ES" sz="1200" dirty="0">
                <a:latin typeface="Corbel" panose="020B0503020204020204" pitchFamily="34" charset="0"/>
              </a:rPr>
              <a:t> as </a:t>
            </a:r>
            <a:r>
              <a:rPr lang="es-ES" sz="1200" dirty="0" err="1">
                <a:latin typeface="Corbel" panose="020B0503020204020204" pitchFamily="34" charset="0"/>
              </a:rPr>
              <a:t>the</a:t>
            </a:r>
            <a:r>
              <a:rPr lang="es-ES" sz="1200" dirty="0">
                <a:latin typeface="Corbel" panose="020B0503020204020204" pitchFamily="34" charset="0"/>
              </a:rPr>
              <a:t> Best Paper Work </a:t>
            </a:r>
            <a:r>
              <a:rPr lang="es-ES" sz="1200" dirty="0" err="1">
                <a:latin typeface="Corbel" panose="020B0503020204020204" pitchFamily="34" charset="0"/>
              </a:rPr>
              <a:t>Award</a:t>
            </a:r>
            <a:r>
              <a:rPr lang="es-ES" sz="1200" dirty="0">
                <a:latin typeface="Corbel" panose="020B0503020204020204" pitchFamily="34" charset="0"/>
              </a:rPr>
              <a:t> at SWAB (2021), </a:t>
            </a:r>
            <a:r>
              <a:rPr lang="es-ES" sz="1200" dirty="0" err="1">
                <a:latin typeface="Corbel" panose="020B0503020204020204" pitchFamily="34" charset="0"/>
              </a:rPr>
              <a:t>the</a:t>
            </a:r>
            <a:r>
              <a:rPr lang="es-ES" sz="1200" dirty="0">
                <a:latin typeface="Corbel" panose="020B0503020204020204" pitchFamily="34" charset="0"/>
              </a:rPr>
              <a:t> </a:t>
            </a:r>
            <a:r>
              <a:rPr lang="es-ES" sz="1200" dirty="0" err="1">
                <a:latin typeface="Corbel" panose="020B0503020204020204" pitchFamily="34" charset="0"/>
              </a:rPr>
              <a:t>Biennal</a:t>
            </a:r>
            <a:r>
              <a:rPr lang="es-ES" sz="1200" dirty="0">
                <a:latin typeface="Corbel" panose="020B0503020204020204" pitchFamily="34" charset="0"/>
              </a:rPr>
              <a:t> Larva </a:t>
            </a:r>
            <a:r>
              <a:rPr lang="es-ES" sz="1200" dirty="0" err="1">
                <a:latin typeface="Corbel" panose="020B0503020204020204" pitchFamily="34" charset="0"/>
              </a:rPr>
              <a:t>Award</a:t>
            </a:r>
            <a:r>
              <a:rPr lang="es-ES" sz="1200" dirty="0">
                <a:latin typeface="Corbel" panose="020B0503020204020204" pitchFamily="34" charset="0"/>
              </a:rPr>
              <a:t> </a:t>
            </a:r>
            <a:r>
              <a:rPr lang="es-ES" sz="1200" dirty="0" err="1">
                <a:latin typeface="Corbel" panose="020B0503020204020204" pitchFamily="34" charset="0"/>
              </a:rPr>
              <a:t>for</a:t>
            </a:r>
            <a:r>
              <a:rPr lang="es-ES" sz="1200" dirty="0">
                <a:latin typeface="Corbel" panose="020B0503020204020204" pitchFamily="34" charset="0"/>
              </a:rPr>
              <a:t> Best Young Artist in Lleida (2017), and </a:t>
            </a:r>
            <a:r>
              <a:rPr lang="es-ES" sz="1200" dirty="0" err="1">
                <a:latin typeface="Corbel" panose="020B0503020204020204" pitchFamily="34" charset="0"/>
              </a:rPr>
              <a:t>the</a:t>
            </a:r>
            <a:r>
              <a:rPr lang="es-ES" sz="1200" dirty="0">
                <a:latin typeface="Corbel" panose="020B0503020204020204" pitchFamily="34" charset="0"/>
              </a:rPr>
              <a:t> Sala </a:t>
            </a:r>
            <a:r>
              <a:rPr lang="es-ES" sz="1200" dirty="0" err="1">
                <a:latin typeface="Corbel" panose="020B0503020204020204" pitchFamily="34" charset="0"/>
              </a:rPr>
              <a:t>d'Art</a:t>
            </a:r>
            <a:r>
              <a:rPr lang="es-ES" sz="1200" dirty="0">
                <a:latin typeface="Corbel" panose="020B0503020204020204" pitchFamily="34" charset="0"/>
              </a:rPr>
              <a:t> Jove–MACBA </a:t>
            </a:r>
            <a:r>
              <a:rPr lang="es-ES" sz="1200" dirty="0" err="1">
                <a:latin typeface="Corbel" panose="020B0503020204020204" pitchFamily="34" charset="0"/>
              </a:rPr>
              <a:t>grant</a:t>
            </a:r>
            <a:r>
              <a:rPr lang="es-ES" sz="1200" dirty="0">
                <a:latin typeface="Corbel" panose="020B0503020204020204" pitchFamily="34" charset="0"/>
              </a:rPr>
              <a:t> (2017). He has </a:t>
            </a:r>
            <a:r>
              <a:rPr lang="es-ES" sz="1200" dirty="0" err="1">
                <a:latin typeface="Corbel" panose="020B0503020204020204" pitchFamily="34" charset="0"/>
              </a:rPr>
              <a:t>also</a:t>
            </a:r>
            <a:r>
              <a:rPr lang="es-ES" sz="1200" dirty="0">
                <a:latin typeface="Corbel" panose="020B0503020204020204" pitchFamily="34" charset="0"/>
              </a:rPr>
              <a:t> </a:t>
            </a:r>
            <a:r>
              <a:rPr lang="es-ES" sz="1200" dirty="0" err="1">
                <a:latin typeface="Corbel" panose="020B0503020204020204" pitchFamily="34" charset="0"/>
              </a:rPr>
              <a:t>undertaken</a:t>
            </a:r>
            <a:r>
              <a:rPr lang="es-ES" sz="1200" dirty="0">
                <a:latin typeface="Corbel" panose="020B0503020204020204" pitchFamily="34" charset="0"/>
              </a:rPr>
              <a:t> residencies at </a:t>
            </a:r>
            <a:r>
              <a:rPr lang="es-ES" sz="1200" dirty="0" err="1">
                <a:latin typeface="Corbel" panose="020B0503020204020204" pitchFamily="34" charset="0"/>
              </a:rPr>
              <a:t>institutions</a:t>
            </a:r>
            <a:r>
              <a:rPr lang="es-ES" sz="1200" dirty="0">
                <a:latin typeface="Corbel" panose="020B0503020204020204" pitchFamily="34" charset="0"/>
              </a:rPr>
              <a:t> and </a:t>
            </a:r>
            <a:r>
              <a:rPr lang="es-ES" sz="1200" dirty="0" err="1">
                <a:latin typeface="Corbel" panose="020B0503020204020204" pitchFamily="34" charset="0"/>
              </a:rPr>
              <a:t>programmes</a:t>
            </a:r>
            <a:r>
              <a:rPr lang="es-ES" sz="1200" dirty="0">
                <a:latin typeface="Corbel" panose="020B0503020204020204" pitchFamily="34" charset="0"/>
              </a:rPr>
              <a:t> </a:t>
            </a:r>
            <a:r>
              <a:rPr lang="es-ES" sz="1200" dirty="0" err="1">
                <a:latin typeface="Corbel" panose="020B0503020204020204" pitchFamily="34" charset="0"/>
              </a:rPr>
              <a:t>including</a:t>
            </a:r>
            <a:r>
              <a:rPr lang="es-ES" sz="1200" dirty="0">
                <a:latin typeface="Corbel" panose="020B0503020204020204" pitchFamily="34" charset="0"/>
              </a:rPr>
              <a:t> HISK (Ghent), Art 3–</a:t>
            </a:r>
            <a:r>
              <a:rPr lang="es-ES" sz="1200" dirty="0" err="1">
                <a:latin typeface="Corbel" panose="020B0503020204020204" pitchFamily="34" charset="0"/>
              </a:rPr>
              <a:t>Homesession</a:t>
            </a:r>
            <a:r>
              <a:rPr lang="es-ES" sz="1200" dirty="0">
                <a:latin typeface="Corbel" panose="020B0503020204020204" pitchFamily="34" charset="0"/>
              </a:rPr>
              <a:t> (Valence), Roca Umbert </a:t>
            </a:r>
            <a:r>
              <a:rPr lang="es-ES" sz="1200" dirty="0" err="1">
                <a:latin typeface="Corbel" panose="020B0503020204020204" pitchFamily="34" charset="0"/>
              </a:rPr>
              <a:t>Fàbrica</a:t>
            </a:r>
            <a:r>
              <a:rPr lang="es-ES" sz="1200" dirty="0">
                <a:latin typeface="Corbel" panose="020B0503020204020204" pitchFamily="34" charset="0"/>
              </a:rPr>
              <a:t> de les Arts, and Jeune </a:t>
            </a:r>
            <a:r>
              <a:rPr lang="es-ES" sz="1200" dirty="0" err="1">
                <a:latin typeface="Corbel" panose="020B0503020204020204" pitchFamily="34" charset="0"/>
              </a:rPr>
              <a:t>Création</a:t>
            </a:r>
            <a:r>
              <a:rPr lang="es-ES" sz="1200" dirty="0">
                <a:latin typeface="Corbel" panose="020B0503020204020204" pitchFamily="34" charset="0"/>
              </a:rPr>
              <a:t> </a:t>
            </a:r>
            <a:r>
              <a:rPr lang="es-ES" sz="1200" dirty="0" err="1">
                <a:latin typeface="Corbel" panose="020B0503020204020204" pitchFamily="34" charset="0"/>
              </a:rPr>
              <a:t>Européenne</a:t>
            </a:r>
            <a:r>
              <a:rPr lang="es-ES" sz="1200" dirty="0">
                <a:latin typeface="Corbel" panose="020B0503020204020204" pitchFamily="34" charset="0"/>
              </a:rPr>
              <a:t> (Paris).</a:t>
            </a:r>
          </a:p>
          <a:p>
            <a:pPr algn="just"/>
            <a:endParaRPr lang="es-ES" sz="1200" dirty="0">
              <a:latin typeface="Corbel" panose="020B0503020204020204" pitchFamily="34" charset="0"/>
            </a:endParaRPr>
          </a:p>
          <a:p>
            <a:pPr algn="just"/>
            <a:r>
              <a:rPr lang="es-ES" sz="1200" dirty="0" err="1">
                <a:latin typeface="Corbel" panose="020B0503020204020204" pitchFamily="34" charset="0"/>
              </a:rPr>
              <a:t>His</a:t>
            </a:r>
            <a:r>
              <a:rPr lang="es-ES" sz="1200" dirty="0">
                <a:latin typeface="Corbel" panose="020B0503020204020204" pitchFamily="34" charset="0"/>
              </a:rPr>
              <a:t> </a:t>
            </a:r>
            <a:r>
              <a:rPr lang="es-ES" sz="1200" dirty="0" err="1">
                <a:latin typeface="Corbel" panose="020B0503020204020204" pitchFamily="34" charset="0"/>
              </a:rPr>
              <a:t>work</a:t>
            </a:r>
            <a:r>
              <a:rPr lang="es-ES" sz="1200" dirty="0">
                <a:latin typeface="Corbel" panose="020B0503020204020204" pitchFamily="34" charset="0"/>
              </a:rPr>
              <a:t> has </a:t>
            </a:r>
            <a:r>
              <a:rPr lang="es-ES" sz="1200" dirty="0" err="1">
                <a:latin typeface="Corbel" panose="020B0503020204020204" pitchFamily="34" charset="0"/>
              </a:rPr>
              <a:t>been</a:t>
            </a:r>
            <a:r>
              <a:rPr lang="es-ES" sz="1200" dirty="0">
                <a:latin typeface="Corbel" panose="020B0503020204020204" pitchFamily="34" charset="0"/>
              </a:rPr>
              <a:t> </a:t>
            </a:r>
            <a:r>
              <a:rPr lang="es-ES" sz="1200" dirty="0" err="1">
                <a:latin typeface="Corbel" panose="020B0503020204020204" pitchFamily="34" charset="0"/>
              </a:rPr>
              <a:t>presented</a:t>
            </a:r>
            <a:r>
              <a:rPr lang="es-ES" sz="1200" dirty="0">
                <a:latin typeface="Corbel" panose="020B0503020204020204" pitchFamily="34" charset="0"/>
              </a:rPr>
              <a:t> at </a:t>
            </a:r>
            <a:r>
              <a:rPr lang="es-ES" sz="1200" dirty="0" err="1">
                <a:latin typeface="Corbel" panose="020B0503020204020204" pitchFamily="34" charset="0"/>
              </a:rPr>
              <a:t>institutions</a:t>
            </a:r>
            <a:r>
              <a:rPr lang="es-ES" sz="1200" dirty="0">
                <a:latin typeface="Corbel" panose="020B0503020204020204" pitchFamily="34" charset="0"/>
              </a:rPr>
              <a:t> and </a:t>
            </a:r>
            <a:r>
              <a:rPr lang="es-ES" sz="1200" dirty="0" err="1">
                <a:latin typeface="Corbel" panose="020B0503020204020204" pitchFamily="34" charset="0"/>
              </a:rPr>
              <a:t>venues</a:t>
            </a:r>
            <a:r>
              <a:rPr lang="es-ES" sz="1200" dirty="0">
                <a:latin typeface="Corbel" panose="020B0503020204020204" pitchFamily="34" charset="0"/>
              </a:rPr>
              <a:t> </a:t>
            </a:r>
            <a:r>
              <a:rPr lang="es-ES" sz="1200" dirty="0" err="1">
                <a:latin typeface="Corbel" panose="020B0503020204020204" pitchFamily="34" charset="0"/>
              </a:rPr>
              <a:t>including</a:t>
            </a:r>
            <a:r>
              <a:rPr lang="es-ES" sz="1200" dirty="0">
                <a:latin typeface="Corbel" panose="020B0503020204020204" pitchFamily="34" charset="0"/>
              </a:rPr>
              <a:t> Fundación Beyeler (</a:t>
            </a:r>
            <a:r>
              <a:rPr lang="es-ES" sz="1200" dirty="0" err="1">
                <a:latin typeface="Corbel" panose="020B0503020204020204" pitchFamily="34" charset="0"/>
              </a:rPr>
              <a:t>Riehen</a:t>
            </a:r>
            <a:r>
              <a:rPr lang="es-ES" sz="1200" dirty="0">
                <a:latin typeface="Corbel" panose="020B0503020204020204" pitchFamily="34" charset="0"/>
              </a:rPr>
              <a:t>), </a:t>
            </a:r>
            <a:r>
              <a:rPr lang="es-ES" sz="1200" dirty="0" err="1">
                <a:latin typeface="Corbel" panose="020B0503020204020204" pitchFamily="34" charset="0"/>
              </a:rPr>
              <a:t>Kunsthaus</a:t>
            </a:r>
            <a:r>
              <a:rPr lang="es-ES" sz="1200" dirty="0">
                <a:latin typeface="Corbel" panose="020B0503020204020204" pitchFamily="34" charset="0"/>
              </a:rPr>
              <a:t> </a:t>
            </a:r>
            <a:r>
              <a:rPr lang="es-ES" sz="1200" dirty="0" err="1">
                <a:latin typeface="Corbel" panose="020B0503020204020204" pitchFamily="34" charset="0"/>
              </a:rPr>
              <a:t>Baselland</a:t>
            </a:r>
            <a:r>
              <a:rPr lang="es-ES" sz="1200" dirty="0">
                <a:latin typeface="Corbel" panose="020B0503020204020204" pitchFamily="34" charset="0"/>
              </a:rPr>
              <a:t> (</a:t>
            </a:r>
            <a:r>
              <a:rPr lang="es-ES" sz="1200" dirty="0" err="1">
                <a:latin typeface="Corbel" panose="020B0503020204020204" pitchFamily="34" charset="0"/>
              </a:rPr>
              <a:t>Muttenz</a:t>
            </a:r>
            <a:r>
              <a:rPr lang="es-ES" sz="1200" dirty="0">
                <a:latin typeface="Corbel" panose="020B0503020204020204" pitchFamily="34" charset="0"/>
              </a:rPr>
              <a:t>), Centre </a:t>
            </a:r>
            <a:r>
              <a:rPr lang="es-ES" sz="1200" dirty="0" err="1">
                <a:latin typeface="Corbel" panose="020B0503020204020204" pitchFamily="34" charset="0"/>
              </a:rPr>
              <a:t>d'Art</a:t>
            </a:r>
            <a:r>
              <a:rPr lang="es-ES" sz="1200" dirty="0">
                <a:latin typeface="Corbel" panose="020B0503020204020204" pitchFamily="34" charset="0"/>
              </a:rPr>
              <a:t> La Capella (Barcelona), Centre </a:t>
            </a:r>
            <a:r>
              <a:rPr lang="es-ES" sz="1200" dirty="0" err="1">
                <a:latin typeface="Corbel" panose="020B0503020204020204" pitchFamily="34" charset="0"/>
              </a:rPr>
              <a:t>d'Art</a:t>
            </a:r>
            <a:r>
              <a:rPr lang="es-ES" sz="1200" dirty="0">
                <a:latin typeface="Corbel" panose="020B0503020204020204" pitchFamily="34" charset="0"/>
              </a:rPr>
              <a:t> La Panera (Lleida), </a:t>
            </a:r>
            <a:r>
              <a:rPr lang="es-ES" sz="1200" dirty="0" err="1">
                <a:latin typeface="Corbel" panose="020B0503020204020204" pitchFamily="34" charset="0"/>
              </a:rPr>
              <a:t>Fundació</a:t>
            </a:r>
            <a:r>
              <a:rPr lang="es-ES" sz="1200" dirty="0">
                <a:latin typeface="Corbel" panose="020B0503020204020204" pitchFamily="34" charset="0"/>
              </a:rPr>
              <a:t> Arranz-Bravo, El </a:t>
            </a:r>
            <a:r>
              <a:rPr lang="es-ES" sz="1200" dirty="0" err="1">
                <a:latin typeface="Corbel" panose="020B0503020204020204" pitchFamily="34" charset="0"/>
              </a:rPr>
              <a:t>Bòlit</a:t>
            </a:r>
            <a:r>
              <a:rPr lang="es-ES" sz="1200" dirty="0">
                <a:latin typeface="Corbel" panose="020B0503020204020204" pitchFamily="34" charset="0"/>
              </a:rPr>
              <a:t> (Girona), Fabra i Coats, and Festival </a:t>
            </a:r>
            <a:r>
              <a:rPr lang="es-ES" sz="1200" dirty="0" err="1">
                <a:latin typeface="Corbel" panose="020B0503020204020204" pitchFamily="34" charset="0"/>
              </a:rPr>
              <a:t>Panoràmic</a:t>
            </a:r>
            <a:r>
              <a:rPr lang="es-ES" sz="1200" dirty="0">
                <a:latin typeface="Corbel" panose="020B0503020204020204" pitchFamily="34" charset="0"/>
              </a:rPr>
              <a:t>, and has </a:t>
            </a:r>
            <a:r>
              <a:rPr lang="es-ES" sz="1200" dirty="0" err="1">
                <a:latin typeface="Corbel" panose="020B0503020204020204" pitchFamily="34" charset="0"/>
              </a:rPr>
              <a:t>been</a:t>
            </a:r>
            <a:r>
              <a:rPr lang="es-ES" sz="1200" dirty="0">
                <a:latin typeface="Corbel" panose="020B0503020204020204" pitchFamily="34" charset="0"/>
              </a:rPr>
              <a:t> </a:t>
            </a:r>
            <a:r>
              <a:rPr lang="es-ES" sz="1200" dirty="0" err="1">
                <a:latin typeface="Corbel" panose="020B0503020204020204" pitchFamily="34" charset="0"/>
              </a:rPr>
              <a:t>featured</a:t>
            </a:r>
            <a:r>
              <a:rPr lang="es-ES" sz="1200" dirty="0">
                <a:latin typeface="Corbel" panose="020B0503020204020204" pitchFamily="34" charset="0"/>
              </a:rPr>
              <a:t> at </a:t>
            </a:r>
            <a:r>
              <a:rPr lang="es-ES" sz="1200" dirty="0" err="1">
                <a:latin typeface="Corbel" panose="020B0503020204020204" pitchFamily="34" charset="0"/>
              </a:rPr>
              <a:t>international</a:t>
            </a:r>
            <a:r>
              <a:rPr lang="es-ES" sz="1200" dirty="0">
                <a:latin typeface="Corbel" panose="020B0503020204020204" pitchFamily="34" charset="0"/>
              </a:rPr>
              <a:t> art </a:t>
            </a:r>
            <a:r>
              <a:rPr lang="es-ES" sz="1200" dirty="0" err="1">
                <a:latin typeface="Corbel" panose="020B0503020204020204" pitchFamily="34" charset="0"/>
              </a:rPr>
              <a:t>fairs</a:t>
            </a:r>
            <a:r>
              <a:rPr lang="es-ES" sz="1200" dirty="0">
                <a:latin typeface="Corbel" panose="020B0503020204020204" pitchFamily="34" charset="0"/>
              </a:rPr>
              <a:t> </a:t>
            </a:r>
            <a:r>
              <a:rPr lang="es-ES" sz="1200" dirty="0" err="1">
                <a:latin typeface="Corbel" panose="020B0503020204020204" pitchFamily="34" charset="0"/>
              </a:rPr>
              <a:t>such</a:t>
            </a:r>
            <a:r>
              <a:rPr lang="es-ES" sz="1200" dirty="0">
                <a:latin typeface="Corbel" panose="020B0503020204020204" pitchFamily="34" charset="0"/>
              </a:rPr>
              <a:t> as ARCO Madrid, Art </a:t>
            </a:r>
            <a:r>
              <a:rPr lang="es-ES" sz="1200" dirty="0" err="1">
                <a:latin typeface="Corbel" panose="020B0503020204020204" pitchFamily="34" charset="0"/>
              </a:rPr>
              <a:t>Brussels</a:t>
            </a:r>
            <a:r>
              <a:rPr lang="es-ES" sz="1200" dirty="0">
                <a:latin typeface="Corbel" panose="020B0503020204020204" pitchFamily="34" charset="0"/>
              </a:rPr>
              <a:t>, and SWAB </a:t>
            </a:r>
            <a:r>
              <a:rPr lang="es-ES" sz="1200" dirty="0" err="1">
                <a:latin typeface="Corbel" panose="020B0503020204020204" pitchFamily="34" charset="0"/>
              </a:rPr>
              <a:t>with</a:t>
            </a:r>
            <a:r>
              <a:rPr lang="es-ES" sz="1200" dirty="0">
                <a:latin typeface="Corbel" panose="020B0503020204020204" pitchFamily="34" charset="0"/>
              </a:rPr>
              <a:t> ADN Galeria.</a:t>
            </a:r>
          </a:p>
          <a:p>
            <a:pPr algn="just"/>
            <a:endParaRPr lang="es-ES" sz="1200" dirty="0">
              <a:latin typeface="Corbel" panose="020B0503020204020204" pitchFamily="34" charset="0"/>
            </a:endParaRPr>
          </a:p>
          <a:p>
            <a:pPr algn="just"/>
            <a:r>
              <a:rPr lang="es-ES" sz="1200" dirty="0" err="1">
                <a:latin typeface="Corbel" panose="020B0503020204020204" pitchFamily="34" charset="0"/>
              </a:rPr>
              <a:t>His</a:t>
            </a:r>
            <a:r>
              <a:rPr lang="es-ES" sz="1200" dirty="0">
                <a:latin typeface="Corbel" panose="020B0503020204020204" pitchFamily="34" charset="0"/>
              </a:rPr>
              <a:t> solo </a:t>
            </a:r>
            <a:r>
              <a:rPr lang="es-ES" sz="1200" dirty="0" err="1">
                <a:latin typeface="Corbel" panose="020B0503020204020204" pitchFamily="34" charset="0"/>
              </a:rPr>
              <a:t>exhibitions</a:t>
            </a:r>
            <a:r>
              <a:rPr lang="es-ES" sz="1200" dirty="0">
                <a:latin typeface="Corbel" panose="020B0503020204020204" pitchFamily="34" charset="0"/>
              </a:rPr>
              <a:t> </a:t>
            </a:r>
            <a:r>
              <a:rPr lang="es-ES" sz="1200" dirty="0" err="1">
                <a:latin typeface="Corbel" panose="020B0503020204020204" pitchFamily="34" charset="0"/>
              </a:rPr>
              <a:t>include</a:t>
            </a:r>
            <a:r>
              <a:rPr lang="es-ES" sz="1200" dirty="0">
                <a:latin typeface="Corbel" panose="020B0503020204020204" pitchFamily="34" charset="0"/>
              </a:rPr>
              <a:t> </a:t>
            </a:r>
            <a:r>
              <a:rPr lang="es-ES" sz="1200" i="1" dirty="0" err="1">
                <a:latin typeface="Corbel" panose="020B0503020204020204" pitchFamily="34" charset="0"/>
              </a:rPr>
              <a:t>Els</a:t>
            </a:r>
            <a:r>
              <a:rPr lang="es-ES" sz="1200" i="1" dirty="0">
                <a:latin typeface="Corbel" panose="020B0503020204020204" pitchFamily="34" charset="0"/>
              </a:rPr>
              <a:t> </a:t>
            </a:r>
            <a:r>
              <a:rPr lang="es-ES" sz="1200" i="1" dirty="0" err="1">
                <a:latin typeface="Corbel" panose="020B0503020204020204" pitchFamily="34" charset="0"/>
              </a:rPr>
              <a:t>joves</a:t>
            </a:r>
            <a:r>
              <a:rPr lang="es-ES" sz="1200" i="1" dirty="0">
                <a:latin typeface="Corbel" panose="020B0503020204020204" pitchFamily="34" charset="0"/>
              </a:rPr>
              <a:t> </a:t>
            </a:r>
            <a:r>
              <a:rPr lang="es-ES" sz="1200" i="1" dirty="0" err="1">
                <a:latin typeface="Corbel" panose="020B0503020204020204" pitchFamily="34" charset="0"/>
              </a:rPr>
              <a:t>infeliços</a:t>
            </a:r>
            <a:r>
              <a:rPr lang="es-ES" sz="1200" dirty="0">
                <a:latin typeface="Corbel" panose="020B0503020204020204" pitchFamily="34" charset="0"/>
              </a:rPr>
              <a:t> (Centre </a:t>
            </a:r>
            <a:r>
              <a:rPr lang="es-ES" sz="1200" dirty="0" err="1">
                <a:latin typeface="Corbel" panose="020B0503020204020204" pitchFamily="34" charset="0"/>
              </a:rPr>
              <a:t>d'Art</a:t>
            </a:r>
            <a:r>
              <a:rPr lang="es-ES" sz="1200" dirty="0">
                <a:latin typeface="Corbel" panose="020B0503020204020204" pitchFamily="34" charset="0"/>
              </a:rPr>
              <a:t> La Panera, Lleida, 2026), </a:t>
            </a:r>
            <a:r>
              <a:rPr lang="es-ES" sz="1200" i="1" dirty="0" err="1">
                <a:latin typeface="Corbel" panose="020B0503020204020204" pitchFamily="34" charset="0"/>
              </a:rPr>
              <a:t>Exploded</a:t>
            </a:r>
            <a:r>
              <a:rPr lang="es-ES" sz="1200" i="1" dirty="0">
                <a:latin typeface="Corbel" panose="020B0503020204020204" pitchFamily="34" charset="0"/>
              </a:rPr>
              <a:t> </a:t>
            </a:r>
            <a:r>
              <a:rPr lang="es-ES" sz="1200" i="1" dirty="0" err="1">
                <a:latin typeface="Corbel" panose="020B0503020204020204" pitchFamily="34" charset="0"/>
              </a:rPr>
              <a:t>Views</a:t>
            </a:r>
            <a:r>
              <a:rPr lang="es-ES" sz="1200" dirty="0">
                <a:latin typeface="Corbel" panose="020B0503020204020204" pitchFamily="34" charset="0"/>
              </a:rPr>
              <a:t> (ADN Galeria, Barcelona, 2023), </a:t>
            </a:r>
            <a:r>
              <a:rPr lang="es-ES" sz="1200" i="1" dirty="0">
                <a:latin typeface="Corbel" panose="020B0503020204020204" pitchFamily="34" charset="0"/>
              </a:rPr>
              <a:t>Contes </a:t>
            </a:r>
            <a:r>
              <a:rPr lang="es-ES" sz="1200" i="1" dirty="0" err="1">
                <a:latin typeface="Corbel" panose="020B0503020204020204" pitchFamily="34" charset="0"/>
              </a:rPr>
              <a:t>immorals</a:t>
            </a:r>
            <a:r>
              <a:rPr lang="es-ES" sz="1200" dirty="0">
                <a:latin typeface="Corbel" panose="020B0503020204020204" pitchFamily="34" charset="0"/>
              </a:rPr>
              <a:t> (Roca Umbert </a:t>
            </a:r>
            <a:r>
              <a:rPr lang="es-ES" sz="1200" dirty="0" err="1">
                <a:latin typeface="Corbel" panose="020B0503020204020204" pitchFamily="34" charset="0"/>
              </a:rPr>
              <a:t>Fàbrica</a:t>
            </a:r>
            <a:r>
              <a:rPr lang="es-ES" sz="1200" dirty="0">
                <a:latin typeface="Corbel" panose="020B0503020204020204" pitchFamily="34" charset="0"/>
              </a:rPr>
              <a:t> de les Arts, Granollers, 2022), </a:t>
            </a:r>
            <a:r>
              <a:rPr lang="es-ES" sz="1200" i="1" dirty="0" err="1">
                <a:latin typeface="Corbel" panose="020B0503020204020204" pitchFamily="34" charset="0"/>
              </a:rPr>
              <a:t>L’amor</a:t>
            </a:r>
            <a:r>
              <a:rPr lang="es-ES" sz="1200" i="1" dirty="0">
                <a:latin typeface="Corbel" panose="020B0503020204020204" pitchFamily="34" charset="0"/>
              </a:rPr>
              <a:t> </a:t>
            </a:r>
            <a:r>
              <a:rPr lang="es-ES" sz="1200" i="1" dirty="0" err="1">
                <a:latin typeface="Corbel" panose="020B0503020204020204" pitchFamily="34" charset="0"/>
              </a:rPr>
              <a:t>altre</a:t>
            </a:r>
            <a:r>
              <a:rPr lang="es-ES" sz="1200" dirty="0">
                <a:latin typeface="Corbel" panose="020B0503020204020204" pitchFamily="34" charset="0"/>
              </a:rPr>
              <a:t> (ADN Galeria, Barcelona, 2021), and </a:t>
            </a:r>
            <a:r>
              <a:rPr lang="es-ES" sz="1200" i="1" dirty="0" err="1">
                <a:latin typeface="Corbel" panose="020B0503020204020204" pitchFamily="34" charset="0"/>
              </a:rPr>
              <a:t>Reject</a:t>
            </a:r>
            <a:r>
              <a:rPr lang="es-ES" sz="1200" i="1" dirty="0">
                <a:latin typeface="Corbel" panose="020B0503020204020204" pitchFamily="34" charset="0"/>
              </a:rPr>
              <a:t> </a:t>
            </a:r>
            <a:r>
              <a:rPr lang="es-ES" sz="1200" i="1" dirty="0" err="1">
                <a:latin typeface="Corbel" panose="020B0503020204020204" pitchFamily="34" charset="0"/>
              </a:rPr>
              <a:t>Reductionism</a:t>
            </a:r>
            <a:r>
              <a:rPr lang="es-ES" sz="1200" i="1" dirty="0">
                <a:latin typeface="Corbel" panose="020B0503020204020204" pitchFamily="34" charset="0"/>
              </a:rPr>
              <a:t>, Embrace </a:t>
            </a:r>
            <a:r>
              <a:rPr lang="es-ES" sz="1200" i="1" dirty="0" err="1">
                <a:latin typeface="Corbel" panose="020B0503020204020204" pitchFamily="34" charset="0"/>
              </a:rPr>
              <a:t>Complexity</a:t>
            </a:r>
            <a:r>
              <a:rPr lang="es-ES" sz="1200" dirty="0">
                <a:latin typeface="Corbel" panose="020B0503020204020204" pitchFamily="34" charset="0"/>
              </a:rPr>
              <a:t> (Festival </a:t>
            </a:r>
            <a:r>
              <a:rPr lang="es-ES" sz="1200" dirty="0" err="1">
                <a:latin typeface="Corbel" panose="020B0503020204020204" pitchFamily="34" charset="0"/>
              </a:rPr>
              <a:t>Panoràmic</a:t>
            </a:r>
            <a:r>
              <a:rPr lang="es-ES" sz="1200" dirty="0">
                <a:latin typeface="Corbel" panose="020B0503020204020204" pitchFamily="34" charset="0"/>
              </a:rPr>
              <a:t>, Barcelona, 2024).</a:t>
            </a:r>
          </a:p>
          <a:p>
            <a:pPr algn="just"/>
            <a:endParaRPr lang="es-ES" sz="1200" dirty="0">
              <a:latin typeface="Corbel" panose="020B0503020204020204" pitchFamily="34" charset="0"/>
            </a:endParaRPr>
          </a:p>
          <a:p>
            <a:pPr algn="just"/>
            <a:r>
              <a:rPr lang="es-ES" sz="1200" dirty="0" err="1">
                <a:latin typeface="Corbel" panose="020B0503020204020204" pitchFamily="34" charset="0"/>
              </a:rPr>
              <a:t>Since</a:t>
            </a:r>
            <a:r>
              <a:rPr lang="es-ES" sz="1200" dirty="0">
                <a:latin typeface="Corbel" panose="020B0503020204020204" pitchFamily="34" charset="0"/>
              </a:rPr>
              <a:t> 2021, he has </a:t>
            </a:r>
            <a:r>
              <a:rPr lang="es-ES" sz="1200" dirty="0" err="1">
                <a:latin typeface="Corbel" panose="020B0503020204020204" pitchFamily="34" charset="0"/>
              </a:rPr>
              <a:t>directed</a:t>
            </a:r>
            <a:r>
              <a:rPr lang="es-ES" sz="1200" dirty="0">
                <a:latin typeface="Corbel" panose="020B0503020204020204" pitchFamily="34" charset="0"/>
              </a:rPr>
              <a:t> Malpaís, </a:t>
            </a:r>
            <a:r>
              <a:rPr lang="es-ES" sz="1200" dirty="0" err="1">
                <a:latin typeface="Corbel" panose="020B0503020204020204" pitchFamily="34" charset="0"/>
              </a:rPr>
              <a:t>an</a:t>
            </a:r>
            <a:r>
              <a:rPr lang="es-ES" sz="1200" dirty="0">
                <a:latin typeface="Corbel" panose="020B0503020204020204" pitchFamily="34" charset="0"/>
              </a:rPr>
              <a:t> </a:t>
            </a:r>
            <a:r>
              <a:rPr lang="es-ES" sz="1200" dirty="0" err="1">
                <a:latin typeface="Corbel" panose="020B0503020204020204" pitchFamily="34" charset="0"/>
              </a:rPr>
              <a:t>independent</a:t>
            </a:r>
            <a:r>
              <a:rPr lang="es-ES" sz="1200" dirty="0">
                <a:latin typeface="Corbel" panose="020B0503020204020204" pitchFamily="34" charset="0"/>
              </a:rPr>
              <a:t> </a:t>
            </a:r>
            <a:r>
              <a:rPr lang="es-ES" sz="1200" dirty="0" err="1">
                <a:latin typeface="Corbel" panose="020B0503020204020204" pitchFamily="34" charset="0"/>
              </a:rPr>
              <a:t>artistic</a:t>
            </a:r>
            <a:r>
              <a:rPr lang="es-ES" sz="1200" dirty="0">
                <a:latin typeface="Corbel" panose="020B0503020204020204" pitchFamily="34" charset="0"/>
              </a:rPr>
              <a:t> and curatorial </a:t>
            </a:r>
            <a:r>
              <a:rPr lang="es-ES" sz="1200" dirty="0" err="1">
                <a:latin typeface="Corbel" panose="020B0503020204020204" pitchFamily="34" charset="0"/>
              </a:rPr>
              <a:t>project</a:t>
            </a:r>
            <a:r>
              <a:rPr lang="es-ES" sz="1200" dirty="0">
                <a:latin typeface="Corbel" panose="020B0503020204020204" pitchFamily="34" charset="0"/>
              </a:rPr>
              <a:t> </a:t>
            </a:r>
            <a:r>
              <a:rPr lang="es-ES" sz="1200" dirty="0" err="1">
                <a:latin typeface="Corbel" panose="020B0503020204020204" pitchFamily="34" charset="0"/>
              </a:rPr>
              <a:t>dedicated</a:t>
            </a:r>
            <a:r>
              <a:rPr lang="es-ES" sz="1200" dirty="0">
                <a:latin typeface="Corbel" panose="020B0503020204020204" pitchFamily="34" charset="0"/>
              </a:rPr>
              <a:t> </a:t>
            </a:r>
            <a:r>
              <a:rPr lang="es-ES" sz="1200" dirty="0" err="1">
                <a:latin typeface="Corbel" panose="020B0503020204020204" pitchFamily="34" charset="0"/>
              </a:rPr>
              <a:t>to</a:t>
            </a:r>
            <a:r>
              <a:rPr lang="es-ES" sz="1200" dirty="0">
                <a:latin typeface="Corbel" panose="020B0503020204020204" pitchFamily="34" charset="0"/>
              </a:rPr>
              <a:t> </a:t>
            </a:r>
            <a:r>
              <a:rPr lang="es-ES" sz="1200" dirty="0" err="1">
                <a:latin typeface="Corbel" panose="020B0503020204020204" pitchFamily="34" charset="0"/>
              </a:rPr>
              <a:t>the</a:t>
            </a:r>
            <a:r>
              <a:rPr lang="es-ES" sz="1200" dirty="0">
                <a:latin typeface="Corbel" panose="020B0503020204020204" pitchFamily="34" charset="0"/>
              </a:rPr>
              <a:t> </a:t>
            </a:r>
            <a:r>
              <a:rPr lang="es-ES" sz="1200" dirty="0" err="1">
                <a:latin typeface="Corbel" panose="020B0503020204020204" pitchFamily="34" charset="0"/>
              </a:rPr>
              <a:t>creation</a:t>
            </a:r>
            <a:r>
              <a:rPr lang="es-ES" sz="1200" dirty="0">
                <a:latin typeface="Corbel" panose="020B0503020204020204" pitchFamily="34" charset="0"/>
              </a:rPr>
              <a:t> and </a:t>
            </a:r>
            <a:r>
              <a:rPr lang="es-ES" sz="1200" dirty="0" err="1">
                <a:latin typeface="Corbel" panose="020B0503020204020204" pitchFamily="34" charset="0"/>
              </a:rPr>
              <a:t>exhibition</a:t>
            </a:r>
            <a:r>
              <a:rPr lang="es-ES" sz="1200" dirty="0">
                <a:latin typeface="Corbel" panose="020B0503020204020204" pitchFamily="34" charset="0"/>
              </a:rPr>
              <a:t> </a:t>
            </a:r>
            <a:r>
              <a:rPr lang="es-ES" sz="1200" dirty="0" err="1">
                <a:latin typeface="Corbel" panose="020B0503020204020204" pitchFamily="34" charset="0"/>
              </a:rPr>
              <a:t>of</a:t>
            </a:r>
            <a:r>
              <a:rPr lang="es-ES" sz="1200" dirty="0">
                <a:latin typeface="Corbel" panose="020B0503020204020204" pitchFamily="34" charset="0"/>
              </a:rPr>
              <a:t> </a:t>
            </a:r>
            <a:r>
              <a:rPr lang="es-ES" sz="1200" dirty="0" err="1">
                <a:latin typeface="Corbel" panose="020B0503020204020204" pitchFamily="34" charset="0"/>
              </a:rPr>
              <a:t>contemporary</a:t>
            </a:r>
            <a:r>
              <a:rPr lang="es-ES" sz="1200" dirty="0">
                <a:latin typeface="Corbel" panose="020B0503020204020204" pitchFamily="34" charset="0"/>
              </a:rPr>
              <a:t> art in Barcelona.</a:t>
            </a:r>
          </a:p>
        </p:txBody>
      </p:sp>
      <p:pic>
        <p:nvPicPr>
          <p:cNvPr id="690" name="Google Shape;690;p95"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691" name="Google Shape;691;p95"/>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2"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278" name="Google Shape;278;p42"/>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279" name="Google Shape;279;p42"/>
          <p:cNvSpPr txBox="1"/>
          <p:nvPr/>
        </p:nvSpPr>
        <p:spPr>
          <a:xfrm>
            <a:off x="188912" y="7069137"/>
            <a:ext cx="6480175" cy="1446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1" u="none">
                <a:solidFill>
                  <a:srgbClr val="000000"/>
                </a:solidFill>
                <a:latin typeface="Corbel"/>
                <a:ea typeface="Corbel"/>
                <a:cs typeface="Corbel"/>
                <a:sym typeface="Corbel"/>
              </a:rPr>
              <a:t>Cellphone tower II</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2022</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Gouache, carbon paper on paper.</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34,5 x 25 cm.</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39 x 28,5 x 2,5 cm. framed.</a:t>
            </a:r>
            <a:br>
              <a:rPr lang="en-US" sz="1100" b="0" i="0" u="none">
                <a:solidFill>
                  <a:srgbClr val="000000"/>
                </a:solidFill>
                <a:latin typeface="Corbel"/>
                <a:ea typeface="Corbel"/>
                <a:cs typeface="Corbel"/>
                <a:sym typeface="Corbel"/>
              </a:rPr>
            </a:br>
            <a:br>
              <a:rPr lang="en-US" sz="1100" b="0" i="0" u="none">
                <a:solidFill>
                  <a:srgbClr val="000000"/>
                </a:solidFill>
                <a:latin typeface="Corbel"/>
                <a:ea typeface="Corbel"/>
                <a:cs typeface="Corbel"/>
                <a:sym typeface="Corbel"/>
              </a:rPr>
            </a:br>
            <a:endParaRPr/>
          </a:p>
          <a:p>
            <a:pPr marL="0" marR="0" lvl="0" indent="0" algn="l" rtl="0">
              <a:lnSpc>
                <a:spcPct val="100000"/>
              </a:lnSpc>
              <a:spcBef>
                <a:spcPts val="0"/>
              </a:spcBef>
              <a:spcAft>
                <a:spcPts val="0"/>
              </a:spcAft>
              <a:buNone/>
            </a:pPr>
            <a:endParaRPr sz="1100" b="0" i="0" u="none">
              <a:solidFill>
                <a:srgbClr val="000000"/>
              </a:solidFill>
              <a:latin typeface="Corbel"/>
              <a:ea typeface="Corbel"/>
              <a:cs typeface="Corbel"/>
              <a:sym typeface="Corbel"/>
            </a:endParaRPr>
          </a:p>
        </p:txBody>
      </p:sp>
      <p:pic>
        <p:nvPicPr>
          <p:cNvPr id="280" name="Google Shape;280;p42" descr="T:\Compartida\ADN\_ARTISTAS\palle_joan\imagenes\2025_cellphone-towers\CELLPHONE TOWER II.jpg"/>
          <p:cNvPicPr preferRelativeResize="0"/>
          <p:nvPr/>
        </p:nvPicPr>
        <p:blipFill rotWithShape="1">
          <a:blip r:embed="rId4">
            <a:alphaModFix/>
          </a:blip>
          <a:srcRect/>
          <a:stretch/>
        </p:blipFill>
        <p:spPr>
          <a:xfrm>
            <a:off x="1558925" y="1758950"/>
            <a:ext cx="3740150" cy="48863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96"/>
          <p:cNvSpPr txBox="1"/>
          <p:nvPr/>
        </p:nvSpPr>
        <p:spPr>
          <a:xfrm>
            <a:off x="392112" y="2411412"/>
            <a:ext cx="6132512" cy="655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JOAN PALLÉ </a:t>
            </a:r>
            <a:r>
              <a:rPr lang="en-US" sz="1100" b="0" i="0" u="none" dirty="0">
                <a:solidFill>
                  <a:srgbClr val="000000"/>
                </a:solidFill>
                <a:latin typeface="Corbel"/>
                <a:ea typeface="Corbel"/>
                <a:cs typeface="Corbel"/>
                <a:sym typeface="Corbel"/>
              </a:rPr>
              <a:t>(Lleida, Spain, 1989)</a:t>
            </a:r>
            <a:endParaRPr dirty="0"/>
          </a:p>
          <a:p>
            <a:pPr marL="0" marR="0" lvl="0" indent="0" algn="l" rtl="0">
              <a:lnSpc>
                <a:spcPct val="100000"/>
              </a:lnSpc>
              <a:spcBef>
                <a:spcPts val="0"/>
              </a:spcBef>
              <a:spcAft>
                <a:spcPts val="0"/>
              </a:spcAft>
              <a:buClr>
                <a:schemeClr val="dk1"/>
              </a:buClr>
              <a:buSzPts val="1100"/>
              <a:buFont typeface="Arial"/>
              <a:buNone/>
            </a:pPr>
            <a:endParaRPr sz="1100" b="1"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100"/>
              <a:buFont typeface="Arial"/>
              <a:buNone/>
            </a:pPr>
            <a:endParaRPr sz="1100" b="1"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SOLO EXHIBITIONS / EXPOSICIONES INDIVIDUALES</a:t>
            </a:r>
            <a:endParaRPr dirty="0"/>
          </a:p>
          <a:p>
            <a:pPr marL="0" marR="0" lvl="0" indent="0" algn="l" rtl="0">
              <a:lnSpc>
                <a:spcPct val="100000"/>
              </a:lnSpc>
              <a:spcBef>
                <a:spcPts val="0"/>
              </a:spcBef>
              <a:spcAft>
                <a:spcPts val="0"/>
              </a:spcAft>
              <a:buClr>
                <a:schemeClr val="dk1"/>
              </a:buClr>
              <a:buSzPts val="1100"/>
              <a:buFont typeface="Arial"/>
              <a:buNone/>
            </a:pPr>
            <a:endParaRPr sz="1100" b="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2026</a:t>
            </a:r>
          </a:p>
          <a:p>
            <a:pPr lvl="0">
              <a:buSzPts val="1100"/>
            </a:pPr>
            <a:r>
              <a:rPr lang="es-ES" sz="1100" i="1" dirty="0" err="1">
                <a:latin typeface="Corbel" panose="020B0503020204020204" pitchFamily="34" charset="0"/>
              </a:rPr>
              <a:t>Asymmetric</a:t>
            </a:r>
            <a:r>
              <a:rPr lang="es-ES" sz="1100" i="1" dirty="0">
                <a:latin typeface="Corbel" panose="020B0503020204020204" pitchFamily="34" charset="0"/>
              </a:rPr>
              <a:t> Futures</a:t>
            </a:r>
            <a:r>
              <a:rPr lang="es-ES" sz="1100" dirty="0">
                <a:latin typeface="Corbel" panose="020B0503020204020204" pitchFamily="34" charset="0"/>
              </a:rPr>
              <a:t>, Piana Gallery, Cracovia, Polonia </a:t>
            </a:r>
          </a:p>
          <a:p>
            <a:pPr lvl="0">
              <a:buSzPts val="1100"/>
            </a:pPr>
            <a:r>
              <a:rPr lang="es-ES" sz="1100" i="1" dirty="0" err="1">
                <a:latin typeface="Corbel" panose="020B0503020204020204" pitchFamily="34" charset="0"/>
              </a:rPr>
              <a:t>Fantastic</a:t>
            </a:r>
            <a:r>
              <a:rPr lang="es-ES" sz="1100" i="1" dirty="0">
                <a:latin typeface="Corbel" panose="020B0503020204020204" pitchFamily="34" charset="0"/>
              </a:rPr>
              <a:t> Planet, el planeta salvaje</a:t>
            </a:r>
            <a:r>
              <a:rPr lang="es-ES" sz="1100" dirty="0">
                <a:latin typeface="Corbel" panose="020B0503020204020204" pitchFamily="34" charset="0"/>
              </a:rPr>
              <a:t>, ADN Galería, Barcelona </a:t>
            </a:r>
          </a:p>
          <a:p>
            <a:pPr lvl="0">
              <a:buSzPts val="1100"/>
            </a:pPr>
            <a:r>
              <a:rPr lang="es-ES" sz="1100" i="1" dirty="0" err="1">
                <a:latin typeface="Corbel" panose="020B0503020204020204" pitchFamily="34" charset="0"/>
              </a:rPr>
              <a:t>Els</a:t>
            </a:r>
            <a:r>
              <a:rPr lang="es-ES" sz="1100" i="1" dirty="0">
                <a:latin typeface="Corbel" panose="020B0503020204020204" pitchFamily="34" charset="0"/>
              </a:rPr>
              <a:t> </a:t>
            </a:r>
            <a:r>
              <a:rPr lang="es-ES" sz="1100" i="1" dirty="0" err="1">
                <a:latin typeface="Corbel" panose="020B0503020204020204" pitchFamily="34" charset="0"/>
              </a:rPr>
              <a:t>joves</a:t>
            </a:r>
            <a:r>
              <a:rPr lang="es-ES" sz="1100" i="1" dirty="0">
                <a:latin typeface="Corbel" panose="020B0503020204020204" pitchFamily="34" charset="0"/>
              </a:rPr>
              <a:t> </a:t>
            </a:r>
            <a:r>
              <a:rPr lang="es-ES" sz="1100" i="1" dirty="0" err="1">
                <a:latin typeface="Corbel" panose="020B0503020204020204" pitchFamily="34" charset="0"/>
              </a:rPr>
              <a:t>infeliços</a:t>
            </a:r>
            <a:r>
              <a:rPr lang="es-ES" sz="1100" dirty="0">
                <a:latin typeface="Corbel" panose="020B0503020204020204" pitchFamily="34" charset="0"/>
              </a:rPr>
              <a:t>, Centre </a:t>
            </a:r>
            <a:r>
              <a:rPr lang="es-ES" sz="1100" dirty="0" err="1">
                <a:latin typeface="Corbel" panose="020B0503020204020204" pitchFamily="34" charset="0"/>
              </a:rPr>
              <a:t>d’Art</a:t>
            </a:r>
            <a:r>
              <a:rPr lang="es-ES" sz="1100" dirty="0">
                <a:latin typeface="Corbel" panose="020B0503020204020204" pitchFamily="34" charset="0"/>
              </a:rPr>
              <a:t> La Panera, Lleida</a:t>
            </a:r>
          </a:p>
          <a:p>
            <a:pPr marL="0" marR="0" lvl="0" indent="0" algn="l" rtl="0">
              <a:lnSpc>
                <a:spcPct val="100000"/>
              </a:lnSpc>
              <a:spcBef>
                <a:spcPts val="0"/>
              </a:spcBef>
              <a:spcAft>
                <a:spcPts val="0"/>
              </a:spcAft>
              <a:buClr>
                <a:srgbClr val="000000"/>
              </a:buClr>
              <a:buSzPts val="1100"/>
              <a:buFont typeface="Corbel"/>
              <a:buNone/>
            </a:pPr>
            <a:endParaRPr lang="en-US" sz="1100" b="1" dirty="0">
              <a:latin typeface="Corbel" panose="020B0503020204020204" pitchFamily="34" charset="0"/>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panose="020B0503020204020204" pitchFamily="34" charset="0"/>
                <a:ea typeface="Corbel"/>
                <a:cs typeface="Corbel"/>
                <a:sym typeface="Corbel"/>
              </a:rPr>
              <a:t>2024</a:t>
            </a:r>
          </a:p>
          <a:p>
            <a:pPr lvl="0">
              <a:buSzPts val="1100"/>
            </a:pPr>
            <a:r>
              <a:rPr lang="es-ES" sz="1100" i="1" dirty="0" err="1">
                <a:latin typeface="Corbel" panose="020B0503020204020204" pitchFamily="34" charset="0"/>
              </a:rPr>
              <a:t>Reject</a:t>
            </a:r>
            <a:r>
              <a:rPr lang="es-ES" sz="1100" i="1" dirty="0">
                <a:latin typeface="Corbel" panose="020B0503020204020204" pitchFamily="34" charset="0"/>
              </a:rPr>
              <a:t> </a:t>
            </a:r>
            <a:r>
              <a:rPr lang="es-ES" sz="1100" i="1" dirty="0" err="1">
                <a:latin typeface="Corbel" panose="020B0503020204020204" pitchFamily="34" charset="0"/>
              </a:rPr>
              <a:t>Reductionism</a:t>
            </a:r>
            <a:r>
              <a:rPr lang="es-ES" sz="1100" i="1" dirty="0">
                <a:latin typeface="Corbel" panose="020B0503020204020204" pitchFamily="34" charset="0"/>
              </a:rPr>
              <a:t>, Embrace </a:t>
            </a:r>
            <a:r>
              <a:rPr lang="es-ES" sz="1100" i="1" dirty="0" err="1">
                <a:latin typeface="Corbel" panose="020B0503020204020204" pitchFamily="34" charset="0"/>
              </a:rPr>
              <a:t>Complexity</a:t>
            </a:r>
            <a:r>
              <a:rPr lang="es-ES" sz="1100" dirty="0">
                <a:latin typeface="Corbel" panose="020B0503020204020204" pitchFamily="34" charset="0"/>
              </a:rPr>
              <a:t>, Casa de </a:t>
            </a:r>
            <a:r>
              <a:rPr lang="es-ES" sz="1100" dirty="0" err="1">
                <a:latin typeface="Corbel" panose="020B0503020204020204" pitchFamily="34" charset="0"/>
              </a:rPr>
              <a:t>l’Ardiaca</a:t>
            </a:r>
            <a:r>
              <a:rPr lang="es-ES" sz="1100" dirty="0">
                <a:latin typeface="Corbel" panose="020B0503020204020204" pitchFamily="34" charset="0"/>
              </a:rPr>
              <a:t>, Festival </a:t>
            </a:r>
            <a:r>
              <a:rPr lang="es-ES" sz="1100" dirty="0" err="1">
                <a:latin typeface="Corbel" panose="020B0503020204020204" pitchFamily="34" charset="0"/>
              </a:rPr>
              <a:t>Panoràmic</a:t>
            </a:r>
            <a:r>
              <a:rPr lang="es-ES" sz="1100" dirty="0">
                <a:latin typeface="Corbel" panose="020B0503020204020204" pitchFamily="34" charset="0"/>
              </a:rPr>
              <a:t>, Barcelona 2024 </a:t>
            </a:r>
          </a:p>
          <a:p>
            <a:pPr lvl="0">
              <a:buSzPts val="1100"/>
            </a:pPr>
            <a:r>
              <a:rPr lang="es-ES" sz="1100" i="1" dirty="0">
                <a:latin typeface="Corbel" panose="020B0503020204020204" pitchFamily="34" charset="0"/>
              </a:rPr>
              <a:t>Ghost Rider</a:t>
            </a:r>
            <a:r>
              <a:rPr lang="es-ES" sz="1100" dirty="0">
                <a:latin typeface="Corbel" panose="020B0503020204020204" pitchFamily="34" charset="0"/>
              </a:rPr>
              <a:t>, Centre </a:t>
            </a:r>
            <a:r>
              <a:rPr lang="es-ES" sz="1100" dirty="0" err="1">
                <a:latin typeface="Corbel" panose="020B0503020204020204" pitchFamily="34" charset="0"/>
              </a:rPr>
              <a:t>d’Art</a:t>
            </a:r>
            <a:r>
              <a:rPr lang="es-ES" sz="1100" dirty="0">
                <a:latin typeface="Corbel" panose="020B0503020204020204" pitchFamily="34" charset="0"/>
              </a:rPr>
              <a:t> La Capella, Barcelona</a:t>
            </a:r>
          </a:p>
          <a:p>
            <a:pPr lvl="0">
              <a:buSzPts val="1100"/>
            </a:pPr>
            <a:endParaRPr lang="es-ES" sz="1100" b="1" i="0" u="none" dirty="0">
              <a:solidFill>
                <a:srgbClr val="000000"/>
              </a:solidFill>
              <a:latin typeface="Corbel"/>
              <a:ea typeface="Corbel"/>
              <a:cs typeface="Corbel"/>
              <a:sym typeface="Corbel"/>
            </a:endParaRPr>
          </a:p>
          <a:p>
            <a:pPr lvl="0">
              <a:buSzPts val="1100"/>
            </a:pPr>
            <a:r>
              <a:rPr lang="en-US" sz="1100" b="1" i="0" u="none" dirty="0">
                <a:solidFill>
                  <a:srgbClr val="000000"/>
                </a:solidFill>
                <a:latin typeface="Corbel"/>
                <a:ea typeface="Corbel"/>
                <a:cs typeface="Corbel"/>
                <a:sym typeface="Corbel"/>
              </a:rPr>
              <a:t>2023</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a:solidFill>
                  <a:srgbClr val="000000"/>
                </a:solidFill>
                <a:latin typeface="Corbel"/>
                <a:ea typeface="Corbel"/>
                <a:cs typeface="Corbel"/>
                <a:sym typeface="Corbel"/>
              </a:rPr>
              <a:t>Exploded Views</a:t>
            </a:r>
            <a:r>
              <a:rPr lang="en-US" sz="1100" b="0" i="0" u="none" dirty="0">
                <a:solidFill>
                  <a:srgbClr val="000000"/>
                </a:solidFill>
                <a:latin typeface="Corbel"/>
                <a:ea typeface="Corbel"/>
                <a:cs typeface="Corbel"/>
                <a:sym typeface="Corbel"/>
              </a:rPr>
              <a:t>, ADN Galeria, Barcelona.</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err="1">
                <a:solidFill>
                  <a:srgbClr val="000000"/>
                </a:solidFill>
                <a:latin typeface="Corbel"/>
                <a:ea typeface="Corbel"/>
                <a:cs typeface="Corbel"/>
                <a:sym typeface="Corbel"/>
              </a:rPr>
              <a:t>L’and</a:t>
            </a:r>
            <a:r>
              <a:rPr lang="en-US" sz="1100" b="0" i="1" u="none" dirty="0">
                <a:solidFill>
                  <a:srgbClr val="000000"/>
                </a:solidFill>
                <a:latin typeface="Corbel"/>
                <a:ea typeface="Corbel"/>
                <a:cs typeface="Corbel"/>
                <a:sym typeface="Corbel"/>
              </a:rPr>
              <a:t> art 23</a:t>
            </a:r>
            <a:r>
              <a:rPr lang="en-US" sz="1100" b="0" i="0" u="none" dirty="0">
                <a:solidFill>
                  <a:srgbClr val="000000"/>
                </a:solidFill>
                <a:latin typeface="Corbel"/>
                <a:ea typeface="Corbel"/>
                <a:cs typeface="Corbel"/>
                <a:sym typeface="Corbel"/>
              </a:rPr>
              <a:t>, Andorra.</a:t>
            </a:r>
            <a:endParaRPr dirty="0"/>
          </a:p>
          <a:p>
            <a:pPr marL="0" marR="0" lvl="0" indent="0" algn="l" rtl="0">
              <a:lnSpc>
                <a:spcPct val="100000"/>
              </a:lnSpc>
              <a:spcBef>
                <a:spcPts val="0"/>
              </a:spcBef>
              <a:spcAft>
                <a:spcPts val="0"/>
              </a:spcAft>
              <a:buClr>
                <a:schemeClr val="dk1"/>
              </a:buClr>
              <a:buSzPts val="1100"/>
              <a:buFont typeface="Arial"/>
              <a:buNone/>
            </a:pPr>
            <a:endParaRPr sz="1100" b="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2022</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err="1">
                <a:solidFill>
                  <a:srgbClr val="000000"/>
                </a:solidFill>
                <a:latin typeface="Corbel"/>
                <a:ea typeface="Corbel"/>
                <a:cs typeface="Corbel"/>
                <a:sym typeface="Corbel"/>
              </a:rPr>
              <a:t>Inmoral</a:t>
            </a:r>
            <a:r>
              <a:rPr lang="en-US" sz="1100" b="0" i="1" u="none" dirty="0">
                <a:solidFill>
                  <a:srgbClr val="000000"/>
                </a:solidFill>
                <a:latin typeface="Corbel"/>
                <a:ea typeface="Corbel"/>
                <a:cs typeface="Corbel"/>
                <a:sym typeface="Corbel"/>
              </a:rPr>
              <a:t> tales</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Rocaumbert</a:t>
            </a:r>
            <a:r>
              <a:rPr lang="en-US" sz="1100" b="0" i="0" u="none" dirty="0">
                <a:solidFill>
                  <a:srgbClr val="000000"/>
                </a:solidFill>
                <a:latin typeface="Corbel"/>
                <a:ea typeface="Corbel"/>
                <a:cs typeface="Corbel"/>
                <a:sym typeface="Corbel"/>
              </a:rPr>
              <a:t>, Granollers.</a:t>
            </a:r>
            <a:endParaRPr dirty="0"/>
          </a:p>
          <a:p>
            <a:pPr marL="0" marR="0" lvl="0" indent="0" algn="l" rtl="0">
              <a:lnSpc>
                <a:spcPct val="100000"/>
              </a:lnSpc>
              <a:spcBef>
                <a:spcPts val="0"/>
              </a:spcBef>
              <a:spcAft>
                <a:spcPts val="0"/>
              </a:spcAft>
              <a:buClr>
                <a:schemeClr val="dk1"/>
              </a:buClr>
              <a:buSzPts val="1100"/>
              <a:buFont typeface="Arial"/>
              <a:buNone/>
            </a:pPr>
            <a:endParaRPr sz="1100" b="1"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2021</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err="1">
                <a:solidFill>
                  <a:srgbClr val="000000"/>
                </a:solidFill>
                <a:latin typeface="Corbel"/>
                <a:ea typeface="Corbel"/>
                <a:cs typeface="Corbel"/>
                <a:sym typeface="Corbel"/>
              </a:rPr>
              <a:t>L’amor</a:t>
            </a:r>
            <a:r>
              <a:rPr lang="en-US" sz="1100" b="0" i="1" u="none" dirty="0">
                <a:solidFill>
                  <a:srgbClr val="000000"/>
                </a:solidFill>
                <a:latin typeface="Corbel"/>
                <a:ea typeface="Corbel"/>
                <a:cs typeface="Corbel"/>
                <a:sym typeface="Corbel"/>
              </a:rPr>
              <a:t> </a:t>
            </a:r>
            <a:r>
              <a:rPr lang="en-US" sz="1100" b="0" i="1" u="none" dirty="0" err="1">
                <a:solidFill>
                  <a:srgbClr val="000000"/>
                </a:solidFill>
                <a:latin typeface="Corbel"/>
                <a:ea typeface="Corbel"/>
                <a:cs typeface="Corbel"/>
                <a:sym typeface="Corbel"/>
              </a:rPr>
              <a:t>altre</a:t>
            </a:r>
            <a:r>
              <a:rPr lang="en-US" sz="1100" b="0" i="0" u="none" dirty="0">
                <a:solidFill>
                  <a:srgbClr val="000000"/>
                </a:solidFill>
                <a:latin typeface="Corbel"/>
                <a:ea typeface="Corbel"/>
                <a:cs typeface="Corbel"/>
                <a:sym typeface="Corbel"/>
              </a:rPr>
              <a:t>, ADN Galeria, Barcelona.</a:t>
            </a:r>
            <a:endParaRPr dirty="0"/>
          </a:p>
          <a:p>
            <a:pPr marL="0" marR="0" lvl="0" indent="0" algn="l" rtl="0">
              <a:lnSpc>
                <a:spcPct val="100000"/>
              </a:lnSpc>
              <a:spcBef>
                <a:spcPts val="0"/>
              </a:spcBef>
              <a:spcAft>
                <a:spcPts val="0"/>
              </a:spcAft>
              <a:buClr>
                <a:schemeClr val="dk1"/>
              </a:buClr>
              <a:buSzPts val="1100"/>
              <a:buFont typeface="Arial"/>
              <a:buNone/>
            </a:pPr>
            <a:endParaRPr sz="1100" b="1"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2020</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err="1">
                <a:solidFill>
                  <a:srgbClr val="000000"/>
                </a:solidFill>
                <a:latin typeface="Corbel"/>
                <a:ea typeface="Corbel"/>
                <a:cs typeface="Corbel"/>
                <a:sym typeface="Corbel"/>
              </a:rPr>
              <a:t>Negativeland</a:t>
            </a:r>
            <a:r>
              <a:rPr lang="en-US" sz="1100" b="0" i="1" u="none" dirty="0">
                <a:solidFill>
                  <a:srgbClr val="000000"/>
                </a:solidFill>
                <a:latin typeface="Corbel"/>
                <a:ea typeface="Corbel"/>
                <a:cs typeface="Corbel"/>
                <a:sym typeface="Corbel"/>
              </a:rPr>
              <a:t> 2</a:t>
            </a:r>
            <a:r>
              <a:rPr lang="en-US" sz="1100" b="0" i="0" u="none" dirty="0">
                <a:solidFill>
                  <a:srgbClr val="000000"/>
                </a:solidFill>
                <a:latin typeface="Corbel"/>
                <a:ea typeface="Corbel"/>
                <a:cs typeface="Corbel"/>
                <a:sym typeface="Corbel"/>
              </a:rPr>
              <a:t>, Tecla Sala, </a:t>
            </a:r>
            <a:r>
              <a:rPr lang="en-US" sz="1100" b="0" i="0" u="none" dirty="0" err="1">
                <a:solidFill>
                  <a:srgbClr val="000000"/>
                </a:solidFill>
                <a:latin typeface="Corbel"/>
                <a:ea typeface="Corbel"/>
                <a:cs typeface="Corbel"/>
                <a:sym typeface="Corbel"/>
              </a:rPr>
              <a:t>L’Hospitalet</a:t>
            </a:r>
            <a:r>
              <a:rPr lang="en-US" sz="1100" b="0" i="0" u="none" dirty="0">
                <a:solidFill>
                  <a:srgbClr val="000000"/>
                </a:solidFill>
                <a:latin typeface="Corbel"/>
                <a:ea typeface="Corbel"/>
                <a:cs typeface="Corbel"/>
                <a:sym typeface="Corbel"/>
              </a:rPr>
              <a:t>.</a:t>
            </a:r>
            <a:endParaRPr dirty="0"/>
          </a:p>
          <a:p>
            <a:pPr marL="0" marR="0" lvl="0" indent="0" algn="l" rtl="0">
              <a:lnSpc>
                <a:spcPct val="100000"/>
              </a:lnSpc>
              <a:spcBef>
                <a:spcPts val="0"/>
              </a:spcBef>
              <a:spcAft>
                <a:spcPts val="0"/>
              </a:spcAft>
              <a:buClr>
                <a:schemeClr val="dk1"/>
              </a:buClr>
              <a:buSzPts val="1100"/>
              <a:buFont typeface="Arial"/>
              <a:buNone/>
            </a:pPr>
            <a:endParaRPr sz="1100" b="1"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2019</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a:solidFill>
                  <a:srgbClr val="000000"/>
                </a:solidFill>
                <a:latin typeface="Corbel"/>
                <a:ea typeface="Corbel"/>
                <a:cs typeface="Corbel"/>
                <a:sym typeface="Corbel"/>
              </a:rPr>
              <a:t>The glorious tragedy of youth</a:t>
            </a:r>
            <a:r>
              <a:rPr lang="en-US" sz="1100" b="0" i="0" u="none" dirty="0">
                <a:solidFill>
                  <a:srgbClr val="000000"/>
                </a:solidFill>
                <a:latin typeface="Corbel"/>
                <a:ea typeface="Corbel"/>
                <a:cs typeface="Corbel"/>
                <a:sym typeface="Corbel"/>
              </a:rPr>
              <a:t>, Sala Soler </a:t>
            </a:r>
            <a:r>
              <a:rPr lang="en-US" sz="1100" b="0" i="0" u="none" dirty="0" err="1">
                <a:solidFill>
                  <a:srgbClr val="000000"/>
                </a:solidFill>
                <a:latin typeface="Corbel"/>
                <a:ea typeface="Corbel"/>
                <a:cs typeface="Corbel"/>
                <a:sym typeface="Corbel"/>
              </a:rPr>
              <a:t>i</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Palet</a:t>
            </a:r>
            <a:r>
              <a:rPr lang="en-US" sz="1100" b="0" i="0" u="none" dirty="0">
                <a:solidFill>
                  <a:srgbClr val="000000"/>
                </a:solidFill>
                <a:latin typeface="Corbel"/>
                <a:ea typeface="Corbel"/>
                <a:cs typeface="Corbel"/>
                <a:sym typeface="Corbel"/>
              </a:rPr>
              <a:t>, Terrassa.</a:t>
            </a:r>
            <a:endParaRPr dirty="0"/>
          </a:p>
          <a:p>
            <a:pPr marL="0" marR="0" lvl="0" indent="0" algn="l" rtl="0">
              <a:lnSpc>
                <a:spcPct val="100000"/>
              </a:lnSpc>
              <a:spcBef>
                <a:spcPts val="0"/>
              </a:spcBef>
              <a:spcAft>
                <a:spcPts val="0"/>
              </a:spcAft>
              <a:buClr>
                <a:schemeClr val="dk1"/>
              </a:buClr>
              <a:buSzPts val="1100"/>
              <a:buFont typeface="Arial"/>
              <a:buNone/>
            </a:pPr>
            <a:endParaRPr sz="1100" b="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2018</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a:solidFill>
                  <a:srgbClr val="000000"/>
                </a:solidFill>
                <a:latin typeface="Corbel"/>
                <a:ea typeface="Corbel"/>
                <a:cs typeface="Corbel"/>
                <a:sym typeface="Corbel"/>
              </a:rPr>
              <a:t>A magnificent place to live, work, or commit suicide</a:t>
            </a:r>
            <a:r>
              <a:rPr lang="en-US" sz="1100" b="0" i="0" u="none" dirty="0">
                <a:solidFill>
                  <a:srgbClr val="000000"/>
                </a:solidFill>
                <a:latin typeface="Corbel"/>
                <a:ea typeface="Corbel"/>
                <a:cs typeface="Corbel"/>
                <a:sym typeface="Corbel"/>
              </a:rPr>
              <a:t>, Art 3, Valence.</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err="1">
                <a:solidFill>
                  <a:srgbClr val="000000"/>
                </a:solidFill>
                <a:latin typeface="Corbel"/>
                <a:ea typeface="Corbel"/>
                <a:cs typeface="Corbel"/>
                <a:sym typeface="Corbel"/>
              </a:rPr>
              <a:t>Negativeland</a:t>
            </a:r>
            <a:r>
              <a:rPr lang="en-US" sz="1100" b="0" i="0" u="none" dirty="0">
                <a:solidFill>
                  <a:srgbClr val="000000"/>
                </a:solidFill>
                <a:latin typeface="Corbel"/>
                <a:ea typeface="Corbel"/>
                <a:cs typeface="Corbel"/>
                <a:sym typeface="Corbel"/>
              </a:rPr>
              <a:t>, Sala </a:t>
            </a:r>
            <a:r>
              <a:rPr lang="en-US" sz="1100" b="0" i="0" u="none" dirty="0" err="1">
                <a:solidFill>
                  <a:srgbClr val="000000"/>
                </a:solidFill>
                <a:latin typeface="Corbel"/>
                <a:ea typeface="Corbel"/>
                <a:cs typeface="Corbel"/>
                <a:sym typeface="Corbel"/>
              </a:rPr>
              <a:t>gòtica</a:t>
            </a:r>
            <a:r>
              <a:rPr lang="en-US" sz="1100" b="0" i="0" u="none" dirty="0">
                <a:solidFill>
                  <a:srgbClr val="000000"/>
                </a:solidFill>
                <a:latin typeface="Corbel"/>
                <a:ea typeface="Corbel"/>
                <a:cs typeface="Corbel"/>
                <a:sym typeface="Corbel"/>
              </a:rPr>
              <a:t> del </a:t>
            </a:r>
            <a:r>
              <a:rPr lang="en-US" sz="1100" b="0" i="0" u="none" dirty="0" err="1">
                <a:solidFill>
                  <a:srgbClr val="000000"/>
                </a:solidFill>
                <a:latin typeface="Corbel"/>
                <a:ea typeface="Corbel"/>
                <a:cs typeface="Corbel"/>
                <a:sym typeface="Corbel"/>
              </a:rPr>
              <a:t>Institut</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d’Estudis</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Ilerdencs</a:t>
            </a:r>
            <a:r>
              <a:rPr lang="en-US" sz="1100" b="0" i="0" u="none" dirty="0">
                <a:solidFill>
                  <a:srgbClr val="000000"/>
                </a:solidFill>
                <a:latin typeface="Corbel"/>
                <a:ea typeface="Corbel"/>
                <a:cs typeface="Corbel"/>
                <a:sym typeface="Corbel"/>
              </a:rPr>
              <a:t>, Lleida.</a:t>
            </a:r>
            <a:endParaRPr dirty="0"/>
          </a:p>
          <a:p>
            <a:pPr marL="0" marR="0" lvl="0" indent="0" algn="l" rtl="0">
              <a:lnSpc>
                <a:spcPct val="100000"/>
              </a:lnSpc>
              <a:spcBef>
                <a:spcPts val="0"/>
              </a:spcBef>
              <a:spcAft>
                <a:spcPts val="0"/>
              </a:spcAft>
              <a:buClr>
                <a:schemeClr val="dk1"/>
              </a:buClr>
              <a:buSzPts val="1100"/>
              <a:buFont typeface="Arial"/>
              <a:buNone/>
            </a:pPr>
            <a:endParaRPr sz="1100" b="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2016</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a:solidFill>
                  <a:srgbClr val="000000"/>
                </a:solidFill>
                <a:latin typeface="Corbel"/>
                <a:ea typeface="Corbel"/>
                <a:cs typeface="Corbel"/>
                <a:sym typeface="Corbel"/>
              </a:rPr>
              <a:t>Una </a:t>
            </a:r>
            <a:r>
              <a:rPr lang="en-US" sz="1100" b="0" i="1" u="none" dirty="0" err="1">
                <a:solidFill>
                  <a:srgbClr val="000000"/>
                </a:solidFill>
                <a:latin typeface="Corbel"/>
                <a:ea typeface="Corbel"/>
                <a:cs typeface="Corbel"/>
                <a:sym typeface="Corbel"/>
              </a:rPr>
              <a:t>velada</a:t>
            </a:r>
            <a:r>
              <a:rPr lang="en-US" sz="1100" b="0" i="1" u="none" dirty="0">
                <a:solidFill>
                  <a:srgbClr val="000000"/>
                </a:solidFill>
                <a:latin typeface="Corbel"/>
                <a:ea typeface="Corbel"/>
                <a:cs typeface="Corbel"/>
                <a:sym typeface="Corbel"/>
              </a:rPr>
              <a:t> </a:t>
            </a:r>
            <a:r>
              <a:rPr lang="en-US" sz="1100" b="0" i="1" u="none" dirty="0" err="1">
                <a:solidFill>
                  <a:srgbClr val="000000"/>
                </a:solidFill>
                <a:latin typeface="Corbel"/>
                <a:ea typeface="Corbel"/>
                <a:cs typeface="Corbel"/>
                <a:sym typeface="Corbel"/>
              </a:rPr>
              <a:t>romántica</a:t>
            </a:r>
            <a:r>
              <a:rPr lang="en-US" sz="1100" b="0" i="0" u="none" dirty="0">
                <a:solidFill>
                  <a:srgbClr val="000000"/>
                </a:solidFill>
                <a:latin typeface="Corbel"/>
                <a:ea typeface="Corbel"/>
                <a:cs typeface="Corbel"/>
                <a:sym typeface="Corbel"/>
              </a:rPr>
              <a:t>, Sala </a:t>
            </a:r>
            <a:r>
              <a:rPr lang="en-US" sz="1100" b="0" i="0" u="none" dirty="0" err="1">
                <a:solidFill>
                  <a:srgbClr val="000000"/>
                </a:solidFill>
                <a:latin typeface="Corbel"/>
                <a:ea typeface="Corbel"/>
                <a:cs typeface="Corbel"/>
                <a:sym typeface="Corbel"/>
              </a:rPr>
              <a:t>usurpada</a:t>
            </a:r>
            <a:r>
              <a:rPr lang="en-US" sz="1100" b="0" i="0" u="none" dirty="0">
                <a:solidFill>
                  <a:srgbClr val="000000"/>
                </a:solidFill>
                <a:latin typeface="Corbel"/>
                <a:ea typeface="Corbel"/>
                <a:cs typeface="Corbel"/>
                <a:sym typeface="Corbel"/>
              </a:rPr>
              <a:t>, Barcelona.</a:t>
            </a:r>
            <a:endParaRPr dirty="0"/>
          </a:p>
          <a:p>
            <a:pPr marL="0" marR="0" lvl="0" indent="0" algn="l" rtl="0">
              <a:lnSpc>
                <a:spcPct val="100000"/>
              </a:lnSpc>
              <a:spcBef>
                <a:spcPts val="0"/>
              </a:spcBef>
              <a:spcAft>
                <a:spcPts val="0"/>
              </a:spcAft>
              <a:buClr>
                <a:schemeClr val="dk1"/>
              </a:buClr>
              <a:buSzPts val="1200"/>
              <a:buFont typeface="Arial"/>
              <a:buNone/>
            </a:pPr>
            <a:endParaRPr sz="1200" b="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None/>
            </a:pPr>
            <a:endParaRPr sz="1200" b="0" i="0" u="none" dirty="0">
              <a:solidFill>
                <a:srgbClr val="000000"/>
              </a:solidFill>
              <a:latin typeface="Corbel"/>
              <a:ea typeface="Corbel"/>
              <a:cs typeface="Corbel"/>
              <a:sym typeface="Corbel"/>
            </a:endParaRPr>
          </a:p>
        </p:txBody>
      </p:sp>
      <p:pic>
        <p:nvPicPr>
          <p:cNvPr id="697" name="Google Shape;697;p96"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698" name="Google Shape;698;p96"/>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97"/>
          <p:cNvSpPr txBox="1"/>
          <p:nvPr/>
        </p:nvSpPr>
        <p:spPr>
          <a:xfrm>
            <a:off x="404812" y="1881187"/>
            <a:ext cx="6048375" cy="67402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GROUP EXHIBITIONS / EXPOSICIONES COLECTIVAS</a:t>
            </a:r>
            <a:endParaRPr dirty="0"/>
          </a:p>
          <a:p>
            <a:pPr marL="0" marR="0" lvl="0" indent="0" algn="l" rtl="0">
              <a:lnSpc>
                <a:spcPct val="100000"/>
              </a:lnSpc>
              <a:spcBef>
                <a:spcPts val="0"/>
              </a:spcBef>
              <a:spcAft>
                <a:spcPts val="0"/>
              </a:spcAft>
              <a:buClr>
                <a:schemeClr val="dk1"/>
              </a:buClr>
              <a:buSzPts val="1100"/>
              <a:buFont typeface="Arial"/>
              <a:buNone/>
            </a:pPr>
            <a:endParaRPr sz="1100" b="1"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100"/>
              <a:buFont typeface="Corbel"/>
              <a:buNone/>
            </a:pPr>
            <a:r>
              <a:rPr lang="en-US" sz="1100" b="1" i="0" u="none" dirty="0">
                <a:solidFill>
                  <a:schemeClr val="dk1"/>
                </a:solidFill>
                <a:latin typeface="Corbel"/>
                <a:ea typeface="Corbel"/>
                <a:cs typeface="Corbel"/>
                <a:sym typeface="Corbel"/>
              </a:rPr>
              <a:t>2026</a:t>
            </a:r>
          </a:p>
          <a:p>
            <a:pPr lvl="0">
              <a:buClr>
                <a:schemeClr val="dk1"/>
              </a:buClr>
              <a:buSzPts val="1100"/>
            </a:pPr>
            <a:r>
              <a:rPr lang="en-US" sz="1100" i="1" dirty="0">
                <a:solidFill>
                  <a:schemeClr val="dk1"/>
                </a:solidFill>
                <a:latin typeface="Corbel"/>
                <a:ea typeface="Corbel"/>
                <a:cs typeface="Corbel"/>
                <a:sym typeface="Corbel"/>
              </a:rPr>
              <a:t>Festival de la Imagen de Manizales</a:t>
            </a:r>
            <a:r>
              <a:rPr lang="en-US" sz="1100" dirty="0">
                <a:solidFill>
                  <a:schemeClr val="dk1"/>
                </a:solidFill>
                <a:latin typeface="Corbel"/>
                <a:ea typeface="Corbel"/>
                <a:cs typeface="Corbel"/>
                <a:sym typeface="Corbel"/>
              </a:rPr>
              <a:t>, Colombia </a:t>
            </a:r>
          </a:p>
          <a:p>
            <a:pPr lvl="0">
              <a:buClr>
                <a:schemeClr val="dk1"/>
              </a:buClr>
              <a:buSzPts val="1100"/>
            </a:pPr>
            <a:r>
              <a:rPr lang="en-US" sz="1100" i="1" dirty="0">
                <a:solidFill>
                  <a:schemeClr val="dk1"/>
                </a:solidFill>
                <a:latin typeface="Corbel"/>
                <a:ea typeface="Corbel"/>
                <a:cs typeface="Corbel"/>
                <a:sym typeface="Corbel"/>
              </a:rPr>
              <a:t>After Hours</a:t>
            </a:r>
            <a:r>
              <a:rPr lang="en-US" sz="1100" dirty="0">
                <a:solidFill>
                  <a:schemeClr val="dk1"/>
                </a:solidFill>
                <a:latin typeface="Corbel"/>
                <a:ea typeface="Corbel"/>
                <a:cs typeface="Corbel"/>
                <a:sym typeface="Corbel"/>
              </a:rPr>
              <a:t>, CIENCIEN, </a:t>
            </a:r>
            <a:r>
              <a:rPr lang="es-ES" sz="1100" dirty="0">
                <a:latin typeface="Corbel"/>
                <a:ea typeface="Corbel"/>
                <a:cs typeface="Corbel"/>
                <a:sym typeface="Corbel"/>
              </a:rPr>
              <a:t>Basel, </a:t>
            </a:r>
            <a:r>
              <a:rPr lang="es-ES" sz="1100" dirty="0" err="1">
                <a:latin typeface="Corbel"/>
                <a:ea typeface="Corbel"/>
                <a:cs typeface="Corbel"/>
                <a:sym typeface="Corbel"/>
              </a:rPr>
              <a:t>Switzerland</a:t>
            </a:r>
            <a:endParaRPr lang="es-ES" sz="1100" dirty="0">
              <a:latin typeface="Corbel"/>
              <a:ea typeface="Corbel"/>
              <a:cs typeface="Corbel"/>
              <a:sym typeface="Corbel"/>
            </a:endParaRPr>
          </a:p>
          <a:p>
            <a:pPr marL="0" marR="0" lvl="0" indent="0" algn="l" rtl="0">
              <a:lnSpc>
                <a:spcPct val="100000"/>
              </a:lnSpc>
              <a:spcBef>
                <a:spcPts val="0"/>
              </a:spcBef>
              <a:spcAft>
                <a:spcPts val="0"/>
              </a:spcAft>
              <a:buClr>
                <a:schemeClr val="dk1"/>
              </a:buClr>
              <a:buSzPts val="1100"/>
              <a:buFont typeface="Corbel"/>
              <a:buNone/>
            </a:pPr>
            <a:r>
              <a:rPr lang="en-US" sz="1100" i="1" dirty="0">
                <a:solidFill>
                  <a:schemeClr val="dk1"/>
                </a:solidFill>
                <a:latin typeface="Corbel"/>
                <a:ea typeface="Corbel"/>
                <a:cs typeface="Corbel"/>
                <a:sym typeface="Corbel"/>
              </a:rPr>
              <a:t>The Little Hours</a:t>
            </a:r>
            <a:r>
              <a:rPr lang="en-US" sz="1100" dirty="0">
                <a:solidFill>
                  <a:schemeClr val="dk1"/>
                </a:solidFill>
                <a:latin typeface="Corbel"/>
                <a:ea typeface="Corbel"/>
                <a:cs typeface="Corbel"/>
                <a:sym typeface="Corbel"/>
              </a:rPr>
              <a:t>, </a:t>
            </a:r>
            <a:r>
              <a:rPr lang="en-US" sz="1100" dirty="0" err="1">
                <a:solidFill>
                  <a:schemeClr val="dk1"/>
                </a:solidFill>
                <a:latin typeface="Corbel"/>
                <a:ea typeface="Corbel"/>
                <a:cs typeface="Corbel"/>
                <a:sym typeface="Corbel"/>
              </a:rPr>
              <a:t>Stylingpoint_projects</a:t>
            </a:r>
            <a:r>
              <a:rPr lang="en-US" sz="1100" dirty="0">
                <a:solidFill>
                  <a:schemeClr val="dk1"/>
                </a:solidFill>
                <a:latin typeface="Corbel"/>
                <a:ea typeface="Corbel"/>
                <a:cs typeface="Corbel"/>
                <a:sym typeface="Corbel"/>
              </a:rPr>
              <a:t>, St. Gallen, Switzerland</a:t>
            </a:r>
          </a:p>
          <a:p>
            <a:pPr marL="0" marR="0" lvl="0" indent="0" algn="l" rtl="0">
              <a:lnSpc>
                <a:spcPct val="100000"/>
              </a:lnSpc>
              <a:spcBef>
                <a:spcPts val="0"/>
              </a:spcBef>
              <a:spcAft>
                <a:spcPts val="0"/>
              </a:spcAft>
              <a:buClr>
                <a:schemeClr val="dk1"/>
              </a:buClr>
              <a:buSzPts val="1100"/>
              <a:buFont typeface="Corbel"/>
              <a:buNone/>
            </a:pPr>
            <a:endParaRPr lang="en-US" sz="1100" dirty="0">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100"/>
              <a:buFont typeface="Corbel"/>
              <a:buNone/>
            </a:pPr>
            <a:r>
              <a:rPr lang="en-US" sz="1100" b="1" i="0" u="none" dirty="0">
                <a:solidFill>
                  <a:schemeClr val="dk1"/>
                </a:solidFill>
                <a:latin typeface="Corbel"/>
                <a:ea typeface="Corbel"/>
                <a:cs typeface="Corbel"/>
                <a:sym typeface="Corbel"/>
              </a:rPr>
              <a:t>2025</a:t>
            </a:r>
            <a:endParaRPr dirty="0"/>
          </a:p>
          <a:p>
            <a:pPr marL="0" marR="0" lvl="0" indent="0" algn="l" rtl="0">
              <a:lnSpc>
                <a:spcPct val="100000"/>
              </a:lnSpc>
              <a:spcBef>
                <a:spcPts val="0"/>
              </a:spcBef>
              <a:spcAft>
                <a:spcPts val="0"/>
              </a:spcAft>
              <a:buClr>
                <a:schemeClr val="dk1"/>
              </a:buClr>
              <a:buSzPts val="1100"/>
              <a:buFont typeface="Arial"/>
              <a:buNone/>
            </a:pPr>
            <a:r>
              <a:rPr lang="es-ES" sz="1100" i="1" u="none" dirty="0">
                <a:solidFill>
                  <a:srgbClr val="000000"/>
                </a:solidFill>
                <a:latin typeface="Corbel"/>
                <a:ea typeface="Corbel"/>
                <a:cs typeface="Corbel"/>
                <a:sym typeface="Corbel"/>
              </a:rPr>
              <a:t>La </a:t>
            </a:r>
            <a:r>
              <a:rPr lang="es-ES" sz="1100" i="1" u="none" dirty="0" err="1">
                <a:solidFill>
                  <a:srgbClr val="000000"/>
                </a:solidFill>
                <a:latin typeface="Corbel"/>
                <a:ea typeface="Corbel"/>
                <a:cs typeface="Corbel"/>
                <a:sym typeface="Corbel"/>
              </a:rPr>
              <a:t>Bianyal</a:t>
            </a:r>
            <a:r>
              <a:rPr lang="es-ES" sz="1100" i="1" u="none" dirty="0">
                <a:solidFill>
                  <a:srgbClr val="000000"/>
                </a:solidFill>
                <a:latin typeface="Corbel"/>
                <a:ea typeface="Corbel"/>
                <a:cs typeface="Corbel"/>
                <a:sym typeface="Corbel"/>
              </a:rPr>
              <a:t>, </a:t>
            </a:r>
            <a:r>
              <a:rPr lang="es-ES" sz="1100" i="0" u="none" dirty="0">
                <a:solidFill>
                  <a:srgbClr val="000000"/>
                </a:solidFill>
                <a:latin typeface="Corbel"/>
                <a:ea typeface="Corbel"/>
                <a:cs typeface="Corbel"/>
                <a:sym typeface="Corbel"/>
              </a:rPr>
              <a:t>Vall de </a:t>
            </a:r>
            <a:r>
              <a:rPr lang="es-ES" sz="1100" i="0" u="none" dirty="0" err="1">
                <a:solidFill>
                  <a:srgbClr val="000000"/>
                </a:solidFill>
                <a:latin typeface="Corbel"/>
                <a:ea typeface="Corbel"/>
                <a:cs typeface="Corbel"/>
                <a:sym typeface="Corbel"/>
              </a:rPr>
              <a:t>Bianya</a:t>
            </a:r>
            <a:r>
              <a:rPr lang="es-ES" sz="1100" i="0" u="none" dirty="0">
                <a:solidFill>
                  <a:srgbClr val="000000"/>
                </a:solidFill>
                <a:latin typeface="Corbel"/>
                <a:ea typeface="Corbel"/>
                <a:cs typeface="Corbel"/>
                <a:sym typeface="Corbel"/>
              </a:rPr>
              <a:t>, España 2025 </a:t>
            </a:r>
          </a:p>
          <a:p>
            <a:pPr marL="0" marR="0" lvl="0" indent="0" algn="l" rtl="0">
              <a:lnSpc>
                <a:spcPct val="100000"/>
              </a:lnSpc>
              <a:spcBef>
                <a:spcPts val="0"/>
              </a:spcBef>
              <a:spcAft>
                <a:spcPts val="0"/>
              </a:spcAft>
              <a:buClr>
                <a:schemeClr val="dk1"/>
              </a:buClr>
              <a:buSzPts val="1100"/>
              <a:buFont typeface="Arial"/>
              <a:buNone/>
            </a:pPr>
            <a:r>
              <a:rPr lang="es-ES" sz="1100" i="1" u="none" dirty="0">
                <a:solidFill>
                  <a:srgbClr val="000000"/>
                </a:solidFill>
                <a:latin typeface="Corbel"/>
                <a:ea typeface="Corbel"/>
                <a:cs typeface="Corbel"/>
                <a:sym typeface="Corbel"/>
              </a:rPr>
              <a:t>Objeta A, </a:t>
            </a:r>
            <a:r>
              <a:rPr lang="es-ES" sz="1100" i="0" u="none" dirty="0">
                <a:solidFill>
                  <a:srgbClr val="000000"/>
                </a:solidFill>
                <a:latin typeface="Corbel"/>
                <a:ea typeface="Corbel"/>
                <a:cs typeface="Corbel"/>
                <a:sym typeface="Corbel"/>
              </a:rPr>
              <a:t>LAB_36, Barcelona 2025 </a:t>
            </a:r>
          </a:p>
          <a:p>
            <a:pPr marL="0" marR="0" lvl="0" indent="0" algn="l" rtl="0">
              <a:lnSpc>
                <a:spcPct val="100000"/>
              </a:lnSpc>
              <a:spcBef>
                <a:spcPts val="0"/>
              </a:spcBef>
              <a:spcAft>
                <a:spcPts val="0"/>
              </a:spcAft>
              <a:buClr>
                <a:schemeClr val="dk1"/>
              </a:buClr>
              <a:buSzPts val="1100"/>
              <a:buFont typeface="Arial"/>
              <a:buNone/>
            </a:pPr>
            <a:r>
              <a:rPr lang="es-ES" sz="1100" i="1" u="none" dirty="0">
                <a:solidFill>
                  <a:srgbClr val="000000"/>
                </a:solidFill>
                <a:latin typeface="Corbel"/>
                <a:ea typeface="Corbel"/>
                <a:cs typeface="Corbel"/>
                <a:sym typeface="Corbel"/>
              </a:rPr>
              <a:t>Siempre estaré ahí para ti</a:t>
            </a:r>
            <a:r>
              <a:rPr lang="es-ES" sz="1100" i="0" u="none" dirty="0">
                <a:solidFill>
                  <a:srgbClr val="000000"/>
                </a:solidFill>
                <a:latin typeface="Corbel"/>
                <a:ea typeface="Corbel"/>
                <a:cs typeface="Corbel"/>
                <a:sym typeface="Corbel"/>
              </a:rPr>
              <a:t>, Cicle Temporal, comisariado por Federica Matelli, Barcelona </a:t>
            </a:r>
          </a:p>
          <a:p>
            <a:pPr marL="0" marR="0" lvl="0" indent="0" algn="l" rtl="0">
              <a:lnSpc>
                <a:spcPct val="100000"/>
              </a:lnSpc>
              <a:spcBef>
                <a:spcPts val="0"/>
              </a:spcBef>
              <a:spcAft>
                <a:spcPts val="0"/>
              </a:spcAft>
              <a:buClr>
                <a:schemeClr val="dk1"/>
              </a:buClr>
              <a:buSzPts val="1100"/>
              <a:buFont typeface="Arial"/>
              <a:buNone/>
            </a:pPr>
            <a:r>
              <a:rPr lang="es-ES" sz="1100" i="1" u="none" dirty="0">
                <a:solidFill>
                  <a:srgbClr val="000000"/>
                </a:solidFill>
                <a:latin typeface="Corbel"/>
                <a:ea typeface="Corbel"/>
                <a:cs typeface="Corbel"/>
                <a:sym typeface="Corbel"/>
              </a:rPr>
              <a:t>2005–2025: Joaquín Díez-Cascón, </a:t>
            </a:r>
            <a:r>
              <a:rPr lang="es-ES" sz="1100" i="0" u="none" dirty="0">
                <a:solidFill>
                  <a:srgbClr val="000000"/>
                </a:solidFill>
                <a:latin typeface="Corbel"/>
                <a:ea typeface="Corbel"/>
                <a:cs typeface="Corbel"/>
                <a:sym typeface="Corbel"/>
              </a:rPr>
              <a:t>ADN Galeria </a:t>
            </a:r>
          </a:p>
          <a:p>
            <a:pPr marL="0" marR="0" lvl="0" indent="0" algn="l" rtl="0">
              <a:lnSpc>
                <a:spcPct val="100000"/>
              </a:lnSpc>
              <a:spcBef>
                <a:spcPts val="0"/>
              </a:spcBef>
              <a:spcAft>
                <a:spcPts val="0"/>
              </a:spcAft>
              <a:buClr>
                <a:schemeClr val="dk1"/>
              </a:buClr>
              <a:buSzPts val="1100"/>
              <a:buFont typeface="Arial"/>
              <a:buNone/>
            </a:pPr>
            <a:r>
              <a:rPr lang="es-ES" sz="1100" i="1" u="none" dirty="0">
                <a:solidFill>
                  <a:srgbClr val="000000"/>
                </a:solidFill>
                <a:latin typeface="Corbel"/>
                <a:ea typeface="Corbel"/>
                <a:cs typeface="Corbel"/>
                <a:sym typeface="Corbel"/>
              </a:rPr>
              <a:t>Fresh Window</a:t>
            </a:r>
            <a:r>
              <a:rPr lang="es-ES" sz="1100" i="0" u="none" dirty="0">
                <a:solidFill>
                  <a:srgbClr val="000000"/>
                </a:solidFill>
                <a:latin typeface="Corbel"/>
                <a:ea typeface="Corbel"/>
                <a:cs typeface="Corbel"/>
                <a:sym typeface="Corbel"/>
              </a:rPr>
              <a:t>, </a:t>
            </a:r>
            <a:r>
              <a:rPr lang="es-ES" sz="1100" i="0" u="none" dirty="0" err="1">
                <a:solidFill>
                  <a:srgbClr val="000000"/>
                </a:solidFill>
                <a:latin typeface="Corbel"/>
                <a:ea typeface="Corbel"/>
                <a:cs typeface="Corbel"/>
                <a:sym typeface="Corbel"/>
              </a:rPr>
              <a:t>Tinguely</a:t>
            </a:r>
            <a:r>
              <a:rPr lang="es-ES" sz="1100" i="0" u="none" dirty="0">
                <a:solidFill>
                  <a:srgbClr val="000000"/>
                </a:solidFill>
                <a:latin typeface="Corbel"/>
                <a:ea typeface="Corbel"/>
                <a:cs typeface="Corbel"/>
                <a:sym typeface="Corbel"/>
              </a:rPr>
              <a:t> </a:t>
            </a:r>
            <a:r>
              <a:rPr lang="es-ES" sz="1100" i="0" u="none" dirty="0" err="1">
                <a:solidFill>
                  <a:srgbClr val="000000"/>
                </a:solidFill>
                <a:latin typeface="Corbel"/>
                <a:ea typeface="Corbel"/>
                <a:cs typeface="Corbel"/>
                <a:sym typeface="Corbel"/>
              </a:rPr>
              <a:t>Museum</a:t>
            </a:r>
            <a:r>
              <a:rPr lang="es-ES" sz="1100" i="0" u="none" dirty="0">
                <a:solidFill>
                  <a:srgbClr val="000000"/>
                </a:solidFill>
                <a:latin typeface="Corbel"/>
                <a:ea typeface="Corbel"/>
                <a:cs typeface="Corbel"/>
                <a:sym typeface="Corbel"/>
              </a:rPr>
              <a:t>, Basel, </a:t>
            </a:r>
            <a:r>
              <a:rPr lang="es-ES" sz="1100" i="0" u="none" dirty="0" err="1">
                <a:solidFill>
                  <a:srgbClr val="000000"/>
                </a:solidFill>
                <a:latin typeface="Corbel"/>
                <a:ea typeface="Corbel"/>
                <a:cs typeface="Corbel"/>
                <a:sym typeface="Corbel"/>
              </a:rPr>
              <a:t>Switzerland</a:t>
            </a:r>
            <a:endParaRPr lang="es-ES" sz="110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100"/>
              <a:buFont typeface="Arial"/>
              <a:buNone/>
            </a:pPr>
            <a:endParaRPr sz="1100" b="1"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2024</a:t>
            </a:r>
            <a:br>
              <a:rPr lang="en-US" sz="1100" b="0" i="0" u="none" dirty="0">
                <a:solidFill>
                  <a:srgbClr val="000000"/>
                </a:solidFill>
                <a:latin typeface="Corbel"/>
                <a:ea typeface="Corbel"/>
                <a:cs typeface="Corbel"/>
                <a:sym typeface="Corbel"/>
              </a:rPr>
            </a:br>
            <a:r>
              <a:rPr lang="en-US" sz="1100" b="0" i="1" u="none" dirty="0">
                <a:solidFill>
                  <a:srgbClr val="000000"/>
                </a:solidFill>
                <a:latin typeface="Corbel"/>
                <a:ea typeface="Corbel"/>
                <a:cs typeface="Corbel"/>
                <a:sym typeface="Corbel"/>
              </a:rPr>
              <a:t>Ghost rider </a:t>
            </a:r>
            <a:r>
              <a:rPr lang="en-US" sz="1100" b="0" i="0" u="none" dirty="0">
                <a:solidFill>
                  <a:srgbClr val="000000"/>
                </a:solidFill>
                <a:latin typeface="Corbel"/>
                <a:ea typeface="Corbel"/>
                <a:cs typeface="Corbel"/>
                <a:sym typeface="Corbel"/>
              </a:rPr>
              <a:t>ft Cayetano </a:t>
            </a:r>
            <a:r>
              <a:rPr lang="en-US" sz="1100" b="0" i="0" u="none" dirty="0" err="1">
                <a:solidFill>
                  <a:srgbClr val="000000"/>
                </a:solidFill>
                <a:latin typeface="Corbel"/>
                <a:ea typeface="Corbel"/>
                <a:cs typeface="Corbel"/>
                <a:sym typeface="Corbel"/>
              </a:rPr>
              <a:t>Truyols</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LaCapella</a:t>
            </a:r>
            <a:r>
              <a:rPr lang="en-US" sz="1100" b="0" i="0" u="none" dirty="0">
                <a:solidFill>
                  <a:srgbClr val="000000"/>
                </a:solidFill>
                <a:latin typeface="Corbel"/>
                <a:ea typeface="Corbel"/>
                <a:cs typeface="Corbel"/>
                <a:sym typeface="Corbel"/>
              </a:rPr>
              <a:t>, Barcelona.</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a:solidFill>
                  <a:srgbClr val="000000"/>
                </a:solidFill>
                <a:latin typeface="Corbel"/>
                <a:ea typeface="Corbel"/>
                <a:cs typeface="Corbel"/>
                <a:sym typeface="Corbel"/>
              </a:rPr>
              <a:t>C-A-L-M</a:t>
            </a:r>
            <a:r>
              <a:rPr lang="en-US" sz="1100" b="0" i="0" u="none" dirty="0">
                <a:solidFill>
                  <a:srgbClr val="000000"/>
                </a:solidFill>
                <a:latin typeface="Corbel"/>
                <a:ea typeface="Corbel"/>
                <a:cs typeface="Corbel"/>
                <a:sym typeface="Corbel"/>
              </a:rPr>
              <a:t>, La </a:t>
            </a:r>
            <a:r>
              <a:rPr lang="en-US" sz="1100" b="0" i="0" u="none" dirty="0" err="1">
                <a:solidFill>
                  <a:srgbClr val="000000"/>
                </a:solidFill>
                <a:latin typeface="Corbel"/>
                <a:ea typeface="Corbel"/>
                <a:cs typeface="Corbel"/>
                <a:sym typeface="Corbel"/>
              </a:rPr>
              <a:t>Meute</a:t>
            </a:r>
            <a:r>
              <a:rPr lang="en-US" sz="1100" b="0" i="0" u="none" dirty="0">
                <a:solidFill>
                  <a:srgbClr val="000000"/>
                </a:solidFill>
                <a:latin typeface="Corbel"/>
                <a:ea typeface="Corbel"/>
                <a:cs typeface="Corbel"/>
                <a:sym typeface="Corbel"/>
              </a:rPr>
              <a:t> Art Center,  </a:t>
            </a:r>
            <a:r>
              <a:rPr lang="en-US" sz="1100" b="0" i="0" u="none" dirty="0" err="1">
                <a:solidFill>
                  <a:srgbClr val="000000"/>
                </a:solidFill>
                <a:latin typeface="Corbel"/>
                <a:ea typeface="Corbel"/>
                <a:cs typeface="Corbel"/>
                <a:sym typeface="Corbel"/>
              </a:rPr>
              <a:t>Lauzane</a:t>
            </a:r>
            <a:r>
              <a:rPr lang="en-US" sz="1100" b="0" i="0" u="none" dirty="0">
                <a:solidFill>
                  <a:srgbClr val="000000"/>
                </a:solidFill>
                <a:latin typeface="Corbel"/>
                <a:ea typeface="Corbel"/>
                <a:cs typeface="Corbel"/>
                <a:sym typeface="Corbel"/>
              </a:rPr>
              <a:t>.</a:t>
            </a:r>
            <a:r>
              <a:rPr lang="en-US" sz="1100" b="1" i="0" u="none" dirty="0">
                <a:solidFill>
                  <a:schemeClr val="dk1"/>
                </a:solidFill>
                <a:latin typeface="Corbel"/>
                <a:ea typeface="Corbel"/>
                <a:cs typeface="Corbel"/>
                <a:sym typeface="Corbel"/>
              </a:rPr>
              <a:t> </a:t>
            </a:r>
            <a:br>
              <a:rPr lang="en-US" sz="1100" b="0" i="0" u="none" dirty="0">
                <a:solidFill>
                  <a:schemeClr val="dk1"/>
                </a:solidFill>
                <a:latin typeface="Corbel"/>
                <a:ea typeface="Corbel"/>
                <a:cs typeface="Corbel"/>
                <a:sym typeface="Corbel"/>
              </a:rPr>
            </a:br>
            <a:r>
              <a:rPr lang="en-US" sz="1100" b="0" i="1" u="none" dirty="0">
                <a:solidFill>
                  <a:schemeClr val="dk1"/>
                </a:solidFill>
                <a:latin typeface="Corbel"/>
                <a:ea typeface="Corbel"/>
                <a:cs typeface="Corbel"/>
                <a:sym typeface="Corbel"/>
              </a:rPr>
              <a:t>We protect you from yourselves,</a:t>
            </a:r>
            <a:r>
              <a:rPr lang="en-US" sz="1100" b="0" i="0" u="none" dirty="0">
                <a:solidFill>
                  <a:schemeClr val="dk1"/>
                </a:solidFill>
                <a:latin typeface="Corbel"/>
                <a:ea typeface="Corbel"/>
                <a:cs typeface="Corbel"/>
                <a:sym typeface="Corbel"/>
              </a:rPr>
              <a:t> ADN Galeria, Barcelona.</a:t>
            </a:r>
            <a:endParaRPr sz="1100" b="1"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100"/>
              <a:buFont typeface="Arial"/>
              <a:buNone/>
            </a:pPr>
            <a:endParaRPr sz="1100" b="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2023</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Swab, AND Galeria, Barcelona.</a:t>
            </a:r>
            <a:br>
              <a:rPr lang="en-US" sz="1100" b="0" i="0" u="none" dirty="0">
                <a:solidFill>
                  <a:srgbClr val="000000"/>
                </a:solidFill>
                <a:latin typeface="Corbel"/>
                <a:ea typeface="Corbel"/>
                <a:cs typeface="Corbel"/>
                <a:sym typeface="Corbel"/>
              </a:rPr>
            </a:br>
            <a:endParaRPr dirty="0"/>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2022</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err="1">
                <a:solidFill>
                  <a:srgbClr val="000000"/>
                </a:solidFill>
                <a:latin typeface="Corbel"/>
                <a:ea typeface="Corbel"/>
                <a:cs typeface="Corbel"/>
                <a:sym typeface="Corbel"/>
              </a:rPr>
              <a:t>Narcohumanisme</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Bòlit</a:t>
            </a:r>
            <a:r>
              <a:rPr lang="en-US" sz="1100" b="0" i="0" u="none" dirty="0">
                <a:solidFill>
                  <a:srgbClr val="000000"/>
                </a:solidFill>
                <a:latin typeface="Corbel"/>
                <a:ea typeface="Corbel"/>
                <a:cs typeface="Corbel"/>
                <a:sym typeface="Corbel"/>
              </a:rPr>
              <a:t>, Girona.</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ARCO, ADN Galeria, Madrid.</a:t>
            </a:r>
            <a:endParaRPr dirty="0"/>
          </a:p>
          <a:p>
            <a:pPr marL="0" marR="0" lvl="0" indent="0" algn="l" rtl="0">
              <a:lnSpc>
                <a:spcPct val="100000"/>
              </a:lnSpc>
              <a:spcBef>
                <a:spcPts val="0"/>
              </a:spcBef>
              <a:spcAft>
                <a:spcPts val="0"/>
              </a:spcAft>
              <a:buClr>
                <a:schemeClr val="dk1"/>
              </a:buClr>
              <a:buSzPts val="1100"/>
              <a:buFont typeface="Arial"/>
              <a:buNone/>
            </a:pPr>
            <a:endParaRPr sz="1100" b="1"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2021</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err="1">
                <a:solidFill>
                  <a:srgbClr val="000000"/>
                </a:solidFill>
                <a:latin typeface="Corbel"/>
                <a:ea typeface="Corbel"/>
                <a:cs typeface="Corbel"/>
                <a:sym typeface="Corbel"/>
              </a:rPr>
              <a:t>Guanyar</a:t>
            </a:r>
            <a:r>
              <a:rPr lang="en-US" sz="1100" b="0" i="1" u="none" dirty="0">
                <a:solidFill>
                  <a:srgbClr val="000000"/>
                </a:solidFill>
                <a:latin typeface="Corbel"/>
                <a:ea typeface="Corbel"/>
                <a:cs typeface="Corbel"/>
                <a:sym typeface="Corbel"/>
              </a:rPr>
              <a:t>-se el pa</a:t>
            </a:r>
            <a:r>
              <a:rPr lang="en-US" sz="1100" b="0" i="0" u="none" dirty="0">
                <a:solidFill>
                  <a:srgbClr val="000000"/>
                </a:solidFill>
                <a:latin typeface="Corbel"/>
                <a:ea typeface="Corbel"/>
                <a:cs typeface="Corbel"/>
                <a:sym typeface="Corbel"/>
              </a:rPr>
              <a:t>, Fabra I Coats, Barcelona.</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err="1">
                <a:solidFill>
                  <a:srgbClr val="000000"/>
                </a:solidFill>
                <a:latin typeface="Corbel"/>
                <a:ea typeface="Corbel"/>
                <a:cs typeface="Corbel"/>
                <a:sym typeface="Corbel"/>
              </a:rPr>
              <a:t>ArxiuRAR</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Espai</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Casinet</a:t>
            </a:r>
            <a:r>
              <a:rPr lang="en-US" sz="1100" b="0" i="0" u="none" dirty="0">
                <a:solidFill>
                  <a:srgbClr val="000000"/>
                </a:solidFill>
                <a:latin typeface="Corbel"/>
                <a:ea typeface="Corbel"/>
                <a:cs typeface="Corbel"/>
                <a:sym typeface="Corbel"/>
              </a:rPr>
              <a:t>, El </a:t>
            </a:r>
            <a:r>
              <a:rPr lang="en-US" sz="1100" b="0" i="0" u="none" dirty="0" err="1">
                <a:solidFill>
                  <a:srgbClr val="000000"/>
                </a:solidFill>
                <a:latin typeface="Corbel"/>
                <a:ea typeface="Corbel"/>
                <a:cs typeface="Corbel"/>
                <a:sym typeface="Corbel"/>
              </a:rPr>
              <a:t>Masnou</a:t>
            </a:r>
            <a:r>
              <a:rPr lang="en-US" sz="1100" b="0" i="0" u="none" dirty="0">
                <a:solidFill>
                  <a:srgbClr val="000000"/>
                </a:solidFill>
                <a:latin typeface="Corbel"/>
                <a:ea typeface="Corbel"/>
                <a:cs typeface="Corbel"/>
                <a:sym typeface="Corbel"/>
              </a:rPr>
              <a:t>.</a:t>
            </a:r>
            <a:endParaRPr dirty="0"/>
          </a:p>
          <a:p>
            <a:pPr marL="0" marR="0" lvl="0" indent="0" algn="l" rtl="0">
              <a:lnSpc>
                <a:spcPct val="100000"/>
              </a:lnSpc>
              <a:spcBef>
                <a:spcPts val="0"/>
              </a:spcBef>
              <a:spcAft>
                <a:spcPts val="0"/>
              </a:spcAft>
              <a:buClr>
                <a:schemeClr val="dk1"/>
              </a:buClr>
              <a:buSzPts val="1100"/>
              <a:buFont typeface="Arial"/>
              <a:buNone/>
            </a:pPr>
            <a:endParaRPr sz="1100" b="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2020</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a:solidFill>
                  <a:srgbClr val="000000"/>
                </a:solidFill>
                <a:latin typeface="Corbel"/>
                <a:ea typeface="Corbel"/>
                <a:cs typeface="Corbel"/>
                <a:sym typeface="Corbel"/>
              </a:rPr>
              <a:t>Panorama 4</a:t>
            </a:r>
            <a:r>
              <a:rPr lang="en-US" sz="1100" b="0" i="0" u="none" dirty="0">
                <a:solidFill>
                  <a:srgbClr val="000000"/>
                </a:solidFill>
                <a:latin typeface="Corbel"/>
                <a:ea typeface="Corbel"/>
                <a:cs typeface="Corbel"/>
                <a:sym typeface="Corbel"/>
              </a:rPr>
              <a:t>, Galería Fran Reus, Palma.</a:t>
            </a:r>
            <a:endParaRPr dirty="0"/>
          </a:p>
          <a:p>
            <a:pPr marL="0" marR="0" lvl="0" indent="0" algn="l" rtl="0">
              <a:lnSpc>
                <a:spcPct val="100000"/>
              </a:lnSpc>
              <a:spcBef>
                <a:spcPts val="0"/>
              </a:spcBef>
              <a:spcAft>
                <a:spcPts val="0"/>
              </a:spcAft>
              <a:buClr>
                <a:schemeClr val="dk1"/>
              </a:buClr>
              <a:buSzPts val="1100"/>
              <a:buFont typeface="Arial"/>
              <a:buNone/>
            </a:pPr>
            <a:endParaRPr sz="1100" b="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2019</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a:solidFill>
                  <a:srgbClr val="000000"/>
                </a:solidFill>
                <a:latin typeface="Corbel"/>
                <a:ea typeface="Corbel"/>
                <a:cs typeface="Corbel"/>
                <a:sym typeface="Corbel"/>
              </a:rPr>
              <a:t>Pas 3: </a:t>
            </a:r>
            <a:r>
              <a:rPr lang="en-US" sz="1100" b="0" i="1" u="none" dirty="0" err="1">
                <a:solidFill>
                  <a:srgbClr val="000000"/>
                </a:solidFill>
                <a:latin typeface="Corbel"/>
                <a:ea typeface="Corbel"/>
                <a:cs typeface="Corbel"/>
                <a:sym typeface="Corbel"/>
              </a:rPr>
              <a:t>Irrupció</a:t>
            </a:r>
            <a:r>
              <a:rPr lang="en-US" sz="1100" b="0" i="1" u="none" dirty="0">
                <a:solidFill>
                  <a:srgbClr val="000000"/>
                </a:solidFill>
                <a:latin typeface="Corbel"/>
                <a:ea typeface="Corbel"/>
                <a:cs typeface="Corbel"/>
                <a:sym typeface="Corbel"/>
              </a:rPr>
              <a:t>, </a:t>
            </a:r>
            <a:r>
              <a:rPr lang="en-US" sz="1100" b="0" i="0" u="none" dirty="0">
                <a:solidFill>
                  <a:srgbClr val="000000"/>
                </a:solidFill>
                <a:latin typeface="Corbel"/>
                <a:ea typeface="Corbel"/>
                <a:cs typeface="Corbel"/>
                <a:sym typeface="Corbel"/>
              </a:rPr>
              <a:t>Sala </a:t>
            </a:r>
            <a:r>
              <a:rPr lang="en-US" sz="1100" b="0" i="0" u="none" dirty="0" err="1">
                <a:solidFill>
                  <a:srgbClr val="000000"/>
                </a:solidFill>
                <a:latin typeface="Corbel"/>
                <a:ea typeface="Corbel"/>
                <a:cs typeface="Corbel"/>
                <a:sym typeface="Corbel"/>
              </a:rPr>
              <a:t>d’Art</a:t>
            </a:r>
            <a:r>
              <a:rPr lang="en-US" sz="1100" b="0" i="0" u="none" dirty="0">
                <a:solidFill>
                  <a:srgbClr val="000000"/>
                </a:solidFill>
                <a:latin typeface="Corbel"/>
                <a:ea typeface="Corbel"/>
                <a:cs typeface="Corbel"/>
                <a:sym typeface="Corbel"/>
              </a:rPr>
              <a:t> Jove, Barcelona.</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a:solidFill>
                  <a:srgbClr val="000000"/>
                </a:solidFill>
                <a:latin typeface="Corbel"/>
                <a:ea typeface="Corbel"/>
                <a:cs typeface="Corbel"/>
                <a:sym typeface="Corbel"/>
              </a:rPr>
              <a:t>Toute minute </a:t>
            </a:r>
            <a:r>
              <a:rPr lang="en-US" sz="1100" b="0" i="1" u="none" dirty="0" err="1">
                <a:solidFill>
                  <a:srgbClr val="000000"/>
                </a:solidFill>
                <a:latin typeface="Corbel"/>
                <a:ea typeface="Corbel"/>
                <a:cs typeface="Corbel"/>
                <a:sym typeface="Corbel"/>
              </a:rPr>
              <a:t>intermédiaire</a:t>
            </a:r>
            <a:r>
              <a:rPr lang="en-US" sz="1100" b="0" i="0" u="none" dirty="0">
                <a:solidFill>
                  <a:srgbClr val="000000"/>
                </a:solidFill>
                <a:latin typeface="Corbel"/>
                <a:ea typeface="Corbel"/>
                <a:cs typeface="Corbel"/>
                <a:sym typeface="Corbel"/>
              </a:rPr>
              <a:t>, Le </a:t>
            </a:r>
            <a:r>
              <a:rPr lang="en-US" sz="1100" b="0" i="0" u="none" dirty="0" err="1">
                <a:solidFill>
                  <a:srgbClr val="000000"/>
                </a:solidFill>
                <a:latin typeface="Corbel"/>
                <a:ea typeface="Corbel"/>
                <a:cs typeface="Corbel"/>
                <a:sym typeface="Corbel"/>
              </a:rPr>
              <a:t>Pupitre</a:t>
            </a:r>
            <a:r>
              <a:rPr lang="en-US" sz="1100" b="0" i="0" u="none" dirty="0">
                <a:solidFill>
                  <a:srgbClr val="000000"/>
                </a:solidFill>
                <a:latin typeface="Corbel"/>
                <a:ea typeface="Corbel"/>
                <a:cs typeface="Corbel"/>
                <a:sym typeface="Corbel"/>
              </a:rPr>
              <a:t>, Alger.</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err="1">
                <a:solidFill>
                  <a:srgbClr val="000000"/>
                </a:solidFill>
                <a:latin typeface="Corbel"/>
                <a:ea typeface="Corbel"/>
                <a:cs typeface="Corbel"/>
                <a:sym typeface="Corbel"/>
              </a:rPr>
              <a:t>Beques</a:t>
            </a:r>
            <a:r>
              <a:rPr lang="en-US" sz="1100" b="0" i="0" u="none" dirty="0">
                <a:solidFill>
                  <a:srgbClr val="000000"/>
                </a:solidFill>
                <a:latin typeface="Corbel"/>
                <a:ea typeface="Corbel"/>
                <a:cs typeface="Corbel"/>
                <a:sym typeface="Corbel"/>
              </a:rPr>
              <a:t> art </a:t>
            </a:r>
            <a:r>
              <a:rPr lang="en-US" sz="1100" b="0" i="0" u="none" dirty="0" err="1">
                <a:solidFill>
                  <a:srgbClr val="000000"/>
                </a:solidFill>
                <a:latin typeface="Corbel"/>
                <a:ea typeface="Corbel"/>
                <a:cs typeface="Corbel"/>
                <a:sym typeface="Corbel"/>
              </a:rPr>
              <a:t>i</a:t>
            </a:r>
            <a:r>
              <a:rPr lang="en-US" sz="1100" b="0" i="0" u="none" dirty="0">
                <a:solidFill>
                  <a:srgbClr val="000000"/>
                </a:solidFill>
                <a:latin typeface="Corbel"/>
                <a:ea typeface="Corbel"/>
                <a:cs typeface="Corbel"/>
                <a:sym typeface="Corbel"/>
              </a:rPr>
              <a:t> natura 2017-2018, Centre d’art La Panera, Lleida.</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err="1">
                <a:solidFill>
                  <a:srgbClr val="000000"/>
                </a:solidFill>
                <a:latin typeface="Corbel"/>
                <a:ea typeface="Corbel"/>
                <a:cs typeface="Corbel"/>
                <a:sym typeface="Corbel"/>
              </a:rPr>
              <a:t>Futuros</a:t>
            </a:r>
            <a:r>
              <a:rPr lang="en-US" sz="1100" b="0" i="1" u="none" dirty="0">
                <a:solidFill>
                  <a:srgbClr val="000000"/>
                </a:solidFill>
                <a:latin typeface="Corbel"/>
                <a:ea typeface="Corbel"/>
                <a:cs typeface="Corbel"/>
                <a:sym typeface="Corbel"/>
              </a:rPr>
              <a:t> </a:t>
            </a:r>
            <a:r>
              <a:rPr lang="en-US" sz="1100" b="0" i="1" u="none" dirty="0" err="1">
                <a:solidFill>
                  <a:srgbClr val="000000"/>
                </a:solidFill>
                <a:latin typeface="Corbel"/>
                <a:ea typeface="Corbel"/>
                <a:cs typeface="Corbel"/>
                <a:sym typeface="Corbel"/>
              </a:rPr>
              <a:t>cancelados</a:t>
            </a:r>
            <a:r>
              <a:rPr lang="en-US" sz="1100" b="0" i="0" u="none" dirty="0">
                <a:solidFill>
                  <a:srgbClr val="000000"/>
                </a:solidFill>
                <a:latin typeface="Corbel"/>
                <a:ea typeface="Corbel"/>
                <a:cs typeface="Corbel"/>
                <a:sym typeface="Corbel"/>
              </a:rPr>
              <a:t>. Galería Lucía Mendoza, Madrid.</a:t>
            </a:r>
            <a:endParaRPr dirty="0"/>
          </a:p>
          <a:p>
            <a:pPr marL="0" marR="0" lvl="0" indent="0" algn="l" rtl="0">
              <a:lnSpc>
                <a:spcPct val="100000"/>
              </a:lnSpc>
              <a:spcBef>
                <a:spcPts val="0"/>
              </a:spcBef>
              <a:spcAft>
                <a:spcPts val="0"/>
              </a:spcAft>
              <a:buClr>
                <a:schemeClr val="dk1"/>
              </a:buClr>
              <a:buSzPts val="1100"/>
              <a:buFont typeface="Arial"/>
              <a:buNone/>
            </a:pPr>
            <a:endParaRPr sz="1100" b="0" i="0" u="none" dirty="0">
              <a:solidFill>
                <a:srgbClr val="000000"/>
              </a:solidFill>
              <a:latin typeface="Corbel"/>
              <a:ea typeface="Corbel"/>
              <a:cs typeface="Corbel"/>
              <a:sym typeface="Corbel"/>
            </a:endParaRPr>
          </a:p>
        </p:txBody>
      </p:sp>
      <p:pic>
        <p:nvPicPr>
          <p:cNvPr id="704" name="Google Shape;704;p97"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705" name="Google Shape;705;p97"/>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98"/>
          <p:cNvSpPr txBox="1"/>
          <p:nvPr/>
        </p:nvSpPr>
        <p:spPr>
          <a:xfrm>
            <a:off x="404812" y="2411412"/>
            <a:ext cx="6048375" cy="5509160"/>
          </a:xfrm>
          <a:prstGeom prst="rect">
            <a:avLst/>
          </a:prstGeom>
          <a:noFill/>
          <a:ln>
            <a:noFill/>
          </a:ln>
        </p:spPr>
        <p:txBody>
          <a:bodyPr spcFirstLastPara="1" wrap="square" lIns="91425" tIns="45700" rIns="91425" bIns="45700" anchor="t" anchorCtr="0">
            <a:spAutoFit/>
          </a:bodyPr>
          <a:lstStyle/>
          <a:p>
            <a:pPr lvl="0">
              <a:buSzPts val="1100"/>
            </a:pPr>
            <a:r>
              <a:rPr lang="en-US" sz="1100" b="1" dirty="0">
                <a:latin typeface="Corbel"/>
                <a:ea typeface="Corbel"/>
                <a:cs typeface="Corbel"/>
                <a:sym typeface="Corbel"/>
              </a:rPr>
              <a:t>2018</a:t>
            </a:r>
            <a:endParaRPr lang="en-US" sz="1100" dirty="0"/>
          </a:p>
          <a:p>
            <a:pPr lvl="0">
              <a:buSzPts val="1100"/>
            </a:pPr>
            <a:r>
              <a:rPr lang="en-US" sz="1100" i="1" dirty="0">
                <a:latin typeface="Corbel"/>
                <a:ea typeface="Corbel"/>
                <a:cs typeface="Corbel"/>
                <a:sym typeface="Corbel"/>
              </a:rPr>
              <a:t>The whole world is watching</a:t>
            </a:r>
            <a:r>
              <a:rPr lang="en-US" sz="1100" dirty="0">
                <a:latin typeface="Corbel"/>
                <a:ea typeface="Corbel"/>
                <a:cs typeface="Corbel"/>
                <a:sym typeface="Corbel"/>
              </a:rPr>
              <a:t>, Festival Panoramic. </a:t>
            </a:r>
            <a:r>
              <a:rPr lang="en-US" sz="1100" dirty="0" err="1">
                <a:latin typeface="Corbel"/>
                <a:ea typeface="Corbel"/>
                <a:cs typeface="Corbel"/>
                <a:sym typeface="Corbel"/>
              </a:rPr>
              <a:t>Rocaumbert</a:t>
            </a:r>
            <a:r>
              <a:rPr lang="en-US" sz="1100" dirty="0">
                <a:latin typeface="Corbel"/>
                <a:ea typeface="Corbel"/>
                <a:cs typeface="Corbel"/>
                <a:sym typeface="Corbel"/>
              </a:rPr>
              <a:t>, Granollers.</a:t>
            </a:r>
            <a:endParaRPr lang="en-US" sz="1100" dirty="0"/>
          </a:p>
          <a:p>
            <a:pPr lvl="0">
              <a:buSzPts val="1100"/>
            </a:pPr>
            <a:r>
              <a:rPr lang="en-US" sz="1100" dirty="0">
                <a:latin typeface="Corbel"/>
                <a:ea typeface="Corbel"/>
                <a:cs typeface="Corbel"/>
                <a:sym typeface="Corbel"/>
              </a:rPr>
              <a:t>Biennale Jeune Creation </a:t>
            </a:r>
            <a:r>
              <a:rPr lang="en-US" sz="1100" dirty="0" err="1">
                <a:latin typeface="Corbel"/>
                <a:ea typeface="Corbel"/>
                <a:cs typeface="Corbel"/>
                <a:sym typeface="Corbel"/>
              </a:rPr>
              <a:t>Européene</a:t>
            </a:r>
            <a:r>
              <a:rPr lang="en-US" sz="1100" dirty="0">
                <a:latin typeface="Corbel"/>
                <a:ea typeface="Corbel"/>
                <a:cs typeface="Corbel"/>
                <a:sym typeface="Corbel"/>
              </a:rPr>
              <a:t>. </a:t>
            </a:r>
            <a:r>
              <a:rPr lang="en-US" sz="1100" dirty="0" err="1">
                <a:latin typeface="Corbel"/>
                <a:ea typeface="Corbel"/>
                <a:cs typeface="Corbel"/>
                <a:sym typeface="Corbel"/>
              </a:rPr>
              <a:t>Centrul</a:t>
            </a:r>
            <a:r>
              <a:rPr lang="en-US" sz="1100" dirty="0">
                <a:latin typeface="Corbel"/>
                <a:ea typeface="Corbel"/>
                <a:cs typeface="Corbel"/>
                <a:sym typeface="Corbel"/>
              </a:rPr>
              <a:t> de </a:t>
            </a:r>
            <a:r>
              <a:rPr lang="en-US" sz="1100" dirty="0" err="1">
                <a:latin typeface="Corbel"/>
                <a:ea typeface="Corbel"/>
                <a:cs typeface="Corbel"/>
                <a:sym typeface="Corbel"/>
              </a:rPr>
              <a:t>interés</a:t>
            </a:r>
            <a:r>
              <a:rPr lang="en-US" sz="1100" dirty="0">
                <a:latin typeface="Corbel"/>
                <a:ea typeface="Corbel"/>
                <a:cs typeface="Corbel"/>
                <a:sym typeface="Corbel"/>
              </a:rPr>
              <a:t>, Cluj-Napoca. Rumania.</a:t>
            </a:r>
            <a:endParaRPr lang="en-US" sz="1100" dirty="0"/>
          </a:p>
          <a:p>
            <a:pPr lvl="0">
              <a:buSzPts val="1100"/>
            </a:pPr>
            <a:r>
              <a:rPr lang="en-US" sz="1100" dirty="0" err="1">
                <a:latin typeface="Corbel"/>
                <a:ea typeface="Corbel"/>
                <a:cs typeface="Corbel"/>
                <a:sym typeface="Corbel"/>
              </a:rPr>
              <a:t>Biennal</a:t>
            </a:r>
            <a:r>
              <a:rPr lang="en-US" sz="1100" dirty="0">
                <a:latin typeface="Corbel"/>
                <a:ea typeface="Corbel"/>
                <a:cs typeface="Corbel"/>
                <a:sym typeface="Corbel"/>
              </a:rPr>
              <a:t> d’art </a:t>
            </a:r>
            <a:r>
              <a:rPr lang="en-US" sz="1100" dirty="0" err="1">
                <a:latin typeface="Corbel"/>
                <a:ea typeface="Corbel"/>
                <a:cs typeface="Corbel"/>
                <a:sym typeface="Corbel"/>
              </a:rPr>
              <a:t>català</a:t>
            </a:r>
            <a:r>
              <a:rPr lang="en-US" sz="1100" dirty="0">
                <a:latin typeface="Corbel"/>
                <a:ea typeface="Corbel"/>
                <a:cs typeface="Corbel"/>
                <a:sym typeface="Corbel"/>
              </a:rPr>
              <a:t>, Centre d’art Maristany, Sant Cugat.</a:t>
            </a:r>
            <a:endParaRPr lang="en-US" sz="1100" dirty="0"/>
          </a:p>
          <a:p>
            <a:pPr lvl="0">
              <a:buSzPts val="1100"/>
            </a:pPr>
            <a:r>
              <a:rPr lang="en-US" sz="1100" dirty="0">
                <a:latin typeface="Corbel"/>
                <a:ea typeface="Corbel"/>
                <a:cs typeface="Corbel"/>
                <a:sym typeface="Corbel"/>
              </a:rPr>
              <a:t>Biennale Jeune Creation </a:t>
            </a:r>
            <a:r>
              <a:rPr lang="en-US" sz="1100" dirty="0" err="1">
                <a:latin typeface="Corbel"/>
                <a:ea typeface="Corbel"/>
                <a:cs typeface="Corbel"/>
                <a:sym typeface="Corbel"/>
              </a:rPr>
              <a:t>Européene</a:t>
            </a:r>
            <a:r>
              <a:rPr lang="en-US" sz="1100" dirty="0">
                <a:latin typeface="Corbel"/>
                <a:ea typeface="Corbel"/>
                <a:cs typeface="Corbel"/>
                <a:sym typeface="Corbel"/>
              </a:rPr>
              <a:t>. Science and art center. Lithuania.</a:t>
            </a:r>
            <a:endParaRPr lang="en-US" sz="1100" dirty="0"/>
          </a:p>
          <a:p>
            <a:pPr lvl="0">
              <a:buSzPts val="1100"/>
            </a:pPr>
            <a:r>
              <a:rPr lang="en-US" sz="1100" dirty="0" err="1">
                <a:latin typeface="Corbel"/>
                <a:ea typeface="Corbel"/>
                <a:cs typeface="Corbel"/>
                <a:sym typeface="Corbel"/>
              </a:rPr>
              <a:t>Patrim</a:t>
            </a:r>
            <a:r>
              <a:rPr lang="en-US" sz="1100" dirty="0">
                <a:latin typeface="Corbel"/>
                <a:ea typeface="Corbel"/>
                <a:cs typeface="Corbel"/>
                <a:sym typeface="Corbel"/>
              </a:rPr>
              <a:t> 2017, </a:t>
            </a:r>
            <a:r>
              <a:rPr lang="en-US" sz="1100" dirty="0" err="1">
                <a:latin typeface="Corbel"/>
                <a:ea typeface="Corbel"/>
                <a:cs typeface="Corbel"/>
                <a:sym typeface="Corbel"/>
              </a:rPr>
              <a:t>Museu</a:t>
            </a:r>
            <a:r>
              <a:rPr lang="en-US" sz="1100" dirty="0">
                <a:latin typeface="Corbel"/>
                <a:ea typeface="Corbel"/>
                <a:cs typeface="Corbel"/>
                <a:sym typeface="Corbel"/>
              </a:rPr>
              <a:t> can </a:t>
            </a:r>
            <a:r>
              <a:rPr lang="en-US" sz="1100" dirty="0" err="1">
                <a:latin typeface="Corbel"/>
                <a:ea typeface="Corbel"/>
                <a:cs typeface="Corbel"/>
                <a:sym typeface="Corbel"/>
              </a:rPr>
              <a:t>Framis</a:t>
            </a:r>
            <a:r>
              <a:rPr lang="en-US" sz="1100" dirty="0">
                <a:latin typeface="Corbel"/>
                <a:ea typeface="Corbel"/>
                <a:cs typeface="Corbel"/>
                <a:sym typeface="Corbel"/>
              </a:rPr>
              <a:t>. Barcelona.</a:t>
            </a:r>
            <a:endParaRPr lang="en-US" sz="1100" dirty="0"/>
          </a:p>
          <a:p>
            <a:pPr lvl="0">
              <a:buSzPts val="1100"/>
            </a:pPr>
            <a:r>
              <a:rPr lang="en-US" sz="1100" i="1" dirty="0">
                <a:latin typeface="Corbel"/>
                <a:ea typeface="Corbel"/>
                <a:cs typeface="Corbel"/>
                <a:sym typeface="Corbel"/>
              </a:rPr>
              <a:t>No es lo </a:t>
            </a:r>
            <a:r>
              <a:rPr lang="en-US" sz="1100" i="1" dirty="0" err="1">
                <a:latin typeface="Corbel"/>
                <a:ea typeface="Corbel"/>
                <a:cs typeface="Corbel"/>
                <a:sym typeface="Corbel"/>
              </a:rPr>
              <a:t>que</a:t>
            </a:r>
            <a:r>
              <a:rPr lang="en-US" sz="1100" i="1" dirty="0">
                <a:latin typeface="Corbel"/>
                <a:ea typeface="Corbel"/>
                <a:cs typeface="Corbel"/>
                <a:sym typeface="Corbel"/>
              </a:rPr>
              <a:t> </a:t>
            </a:r>
            <a:r>
              <a:rPr lang="en-US" sz="1100" i="1" dirty="0" err="1">
                <a:latin typeface="Corbel"/>
                <a:ea typeface="Corbel"/>
                <a:cs typeface="Corbel"/>
                <a:sym typeface="Corbel"/>
              </a:rPr>
              <a:t>aparece</a:t>
            </a:r>
            <a:r>
              <a:rPr lang="en-US" sz="1100" dirty="0">
                <a:latin typeface="Corbel"/>
                <a:ea typeface="Corbel"/>
                <a:cs typeface="Corbel"/>
                <a:sym typeface="Corbel"/>
              </a:rPr>
              <a:t>, Fabra </a:t>
            </a:r>
            <a:r>
              <a:rPr lang="en-US" sz="1100" dirty="0" err="1">
                <a:latin typeface="Corbel"/>
                <a:ea typeface="Corbel"/>
                <a:cs typeface="Corbel"/>
                <a:sym typeface="Corbel"/>
              </a:rPr>
              <a:t>i</a:t>
            </a:r>
            <a:r>
              <a:rPr lang="en-US" sz="1100" dirty="0">
                <a:latin typeface="Corbel"/>
                <a:ea typeface="Corbel"/>
                <a:cs typeface="Corbel"/>
                <a:sym typeface="Corbel"/>
              </a:rPr>
              <a:t> Coats. Barcelona.</a:t>
            </a:r>
            <a:endParaRPr lang="en-US" sz="1100" dirty="0"/>
          </a:p>
          <a:p>
            <a:pPr lvl="0">
              <a:buSzPts val="1100"/>
            </a:pPr>
            <a:r>
              <a:rPr lang="en-US" sz="1100" dirty="0">
                <a:latin typeface="Corbel"/>
                <a:ea typeface="Corbel"/>
                <a:cs typeface="Corbel"/>
                <a:sym typeface="Corbel"/>
              </a:rPr>
              <a:t>Biennale Jeune Creation </a:t>
            </a:r>
            <a:r>
              <a:rPr lang="en-US" sz="1100" dirty="0" err="1">
                <a:latin typeface="Corbel"/>
                <a:ea typeface="Corbel"/>
                <a:cs typeface="Corbel"/>
                <a:sym typeface="Corbel"/>
              </a:rPr>
              <a:t>Européene</a:t>
            </a:r>
            <a:r>
              <a:rPr lang="en-US" sz="1100" dirty="0">
                <a:latin typeface="Corbel"/>
                <a:ea typeface="Corbel"/>
                <a:cs typeface="Corbel"/>
                <a:sym typeface="Corbel"/>
              </a:rPr>
              <a:t>, </a:t>
            </a:r>
            <a:r>
              <a:rPr lang="en-US" sz="1100" dirty="0" err="1">
                <a:latin typeface="Corbel"/>
                <a:ea typeface="Corbel"/>
                <a:cs typeface="Corbel"/>
                <a:sym typeface="Corbel"/>
              </a:rPr>
              <a:t>Kunstbygningen</a:t>
            </a:r>
            <a:r>
              <a:rPr lang="en-US" sz="1100" dirty="0">
                <a:latin typeface="Corbel"/>
                <a:ea typeface="Corbel"/>
                <a:cs typeface="Corbel"/>
                <a:sym typeface="Corbel"/>
              </a:rPr>
              <a:t> </a:t>
            </a:r>
            <a:r>
              <a:rPr lang="en-US" sz="1100" dirty="0" err="1">
                <a:latin typeface="Corbel"/>
                <a:ea typeface="Corbel"/>
                <a:cs typeface="Corbel"/>
                <a:sym typeface="Corbel"/>
              </a:rPr>
              <a:t>i</a:t>
            </a:r>
            <a:r>
              <a:rPr lang="en-US" sz="1100" dirty="0">
                <a:latin typeface="Corbel"/>
                <a:ea typeface="Corbel"/>
                <a:cs typeface="Corbel"/>
                <a:sym typeface="Corbel"/>
              </a:rPr>
              <a:t> </a:t>
            </a:r>
            <a:r>
              <a:rPr lang="en-US" sz="1100" dirty="0" err="1">
                <a:latin typeface="Corbel"/>
                <a:ea typeface="Corbel"/>
                <a:cs typeface="Corbel"/>
                <a:sym typeface="Corbel"/>
              </a:rPr>
              <a:t>Vrå</a:t>
            </a:r>
            <a:r>
              <a:rPr lang="en-US" sz="1100" dirty="0">
                <a:latin typeface="Corbel"/>
                <a:ea typeface="Corbel"/>
                <a:cs typeface="Corbel"/>
                <a:sym typeface="Corbel"/>
              </a:rPr>
              <a:t>, </a:t>
            </a:r>
            <a:r>
              <a:rPr lang="en-US" sz="1100" dirty="0" err="1">
                <a:latin typeface="Corbel"/>
                <a:ea typeface="Corbel"/>
                <a:cs typeface="Corbel"/>
                <a:sym typeface="Corbel"/>
              </a:rPr>
              <a:t>Højskolevej</a:t>
            </a:r>
            <a:r>
              <a:rPr lang="en-US" sz="1100" dirty="0">
                <a:latin typeface="Corbel"/>
                <a:ea typeface="Corbel"/>
                <a:cs typeface="Corbel"/>
                <a:sym typeface="Corbel"/>
              </a:rPr>
              <a:t>.</a:t>
            </a:r>
            <a:endParaRPr lang="en-US" sz="1100" dirty="0"/>
          </a:p>
          <a:p>
            <a:pPr lvl="0">
              <a:buSzPts val="1100"/>
            </a:pPr>
            <a:r>
              <a:rPr lang="en-US" sz="1100" dirty="0">
                <a:latin typeface="Corbel"/>
                <a:ea typeface="Corbel"/>
                <a:cs typeface="Corbel"/>
                <a:sym typeface="Corbel"/>
              </a:rPr>
              <a:t>Premi </a:t>
            </a:r>
            <a:r>
              <a:rPr lang="en-US" sz="1100" dirty="0" err="1">
                <a:latin typeface="Corbel"/>
                <a:ea typeface="Corbel"/>
                <a:cs typeface="Corbel"/>
                <a:sym typeface="Corbel"/>
              </a:rPr>
              <a:t>fundació</a:t>
            </a:r>
            <a:r>
              <a:rPr lang="en-US" sz="1100" dirty="0">
                <a:latin typeface="Corbel"/>
                <a:ea typeface="Corbel"/>
                <a:cs typeface="Corbel"/>
                <a:sym typeface="Corbel"/>
              </a:rPr>
              <a:t> Reddis, </a:t>
            </a:r>
            <a:r>
              <a:rPr lang="en-US" sz="1100" dirty="0" err="1">
                <a:latin typeface="Corbel"/>
                <a:ea typeface="Corbel"/>
                <a:cs typeface="Corbel"/>
                <a:sym typeface="Corbel"/>
              </a:rPr>
              <a:t>Museu</a:t>
            </a:r>
            <a:r>
              <a:rPr lang="en-US" sz="1100" dirty="0">
                <a:latin typeface="Corbel"/>
                <a:ea typeface="Corbel"/>
                <a:cs typeface="Corbel"/>
                <a:sym typeface="Corbel"/>
              </a:rPr>
              <a:t> de Reus.</a:t>
            </a:r>
            <a:endParaRPr lang="en-US" sz="1100" dirty="0"/>
          </a:p>
          <a:p>
            <a:pPr marL="0" marR="0" lvl="0" indent="0" algn="l" rtl="0">
              <a:lnSpc>
                <a:spcPct val="100000"/>
              </a:lnSpc>
              <a:spcBef>
                <a:spcPts val="0"/>
              </a:spcBef>
              <a:spcAft>
                <a:spcPts val="0"/>
              </a:spcAft>
              <a:buClr>
                <a:srgbClr val="000000"/>
              </a:buClr>
              <a:buSzPts val="1100"/>
              <a:buFont typeface="Corbel"/>
              <a:buNone/>
            </a:pPr>
            <a:endParaRPr lang="en-US" sz="1100" b="1"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2017</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err="1">
                <a:solidFill>
                  <a:srgbClr val="000000"/>
                </a:solidFill>
                <a:latin typeface="Corbel"/>
                <a:ea typeface="Corbel"/>
                <a:cs typeface="Corbel"/>
                <a:sym typeface="Corbel"/>
              </a:rPr>
              <a:t>Biennal</a:t>
            </a:r>
            <a:r>
              <a:rPr lang="en-US" sz="1100" b="0" i="0" u="none" dirty="0">
                <a:solidFill>
                  <a:srgbClr val="000000"/>
                </a:solidFill>
                <a:latin typeface="Corbel"/>
                <a:ea typeface="Corbel"/>
                <a:cs typeface="Corbel"/>
                <a:sym typeface="Corbel"/>
              </a:rPr>
              <a:t> LARVA. IEI. Lleida.</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Biennale Jeune Creation </a:t>
            </a:r>
            <a:r>
              <a:rPr lang="en-US" sz="1100" b="0" i="0" u="none" dirty="0" err="1">
                <a:solidFill>
                  <a:srgbClr val="000000"/>
                </a:solidFill>
                <a:latin typeface="Corbel"/>
                <a:ea typeface="Corbel"/>
                <a:cs typeface="Corbel"/>
                <a:sym typeface="Corbel"/>
              </a:rPr>
              <a:t>Européene</a:t>
            </a:r>
            <a:r>
              <a:rPr lang="en-US" sz="1100" b="0" i="0" u="none" dirty="0">
                <a:solidFill>
                  <a:srgbClr val="000000"/>
                </a:solidFill>
                <a:latin typeface="Corbel"/>
                <a:ea typeface="Corbel"/>
                <a:cs typeface="Corbel"/>
                <a:sym typeface="Corbel"/>
              </a:rPr>
              <a:t>, Le </a:t>
            </a:r>
            <a:r>
              <a:rPr lang="en-US" sz="1100" b="0" i="0" u="none" dirty="0" err="1">
                <a:solidFill>
                  <a:srgbClr val="000000"/>
                </a:solidFill>
                <a:latin typeface="Corbel"/>
                <a:ea typeface="Corbel"/>
                <a:cs typeface="Corbel"/>
                <a:sym typeface="Corbel"/>
              </a:rPr>
              <a:t>Beffroi</a:t>
            </a:r>
            <a:r>
              <a:rPr lang="en-US" sz="1100" b="0" i="0" u="none" dirty="0">
                <a:solidFill>
                  <a:srgbClr val="000000"/>
                </a:solidFill>
                <a:latin typeface="Corbel"/>
                <a:ea typeface="Corbel"/>
                <a:cs typeface="Corbel"/>
                <a:sym typeface="Corbel"/>
              </a:rPr>
              <a:t>, Ville de Montrouge. Paris.</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MAU, </a:t>
            </a:r>
            <a:r>
              <a:rPr lang="en-US" sz="1100" b="0" i="0" u="none" dirty="0" err="1">
                <a:solidFill>
                  <a:srgbClr val="000000"/>
                </a:solidFill>
                <a:latin typeface="Corbel"/>
                <a:ea typeface="Corbel"/>
                <a:cs typeface="Corbel"/>
                <a:sym typeface="Corbel"/>
              </a:rPr>
              <a:t>Rocaumbert</a:t>
            </a:r>
            <a:r>
              <a:rPr lang="en-US" sz="1100" b="0" i="0" u="none" dirty="0">
                <a:solidFill>
                  <a:srgbClr val="000000"/>
                </a:solidFill>
                <a:latin typeface="Corbel"/>
                <a:ea typeface="Corbel"/>
                <a:cs typeface="Corbel"/>
                <a:sym typeface="Corbel"/>
              </a:rPr>
              <a:t>. Granollers.</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err="1">
                <a:solidFill>
                  <a:srgbClr val="000000"/>
                </a:solidFill>
                <a:latin typeface="Corbel"/>
                <a:ea typeface="Corbel"/>
                <a:cs typeface="Corbel"/>
                <a:sym typeface="Corbel"/>
              </a:rPr>
              <a:t>Seismes</a:t>
            </a:r>
            <a:r>
              <a:rPr lang="en-US" sz="1100" b="0" i="0" u="none" dirty="0">
                <a:solidFill>
                  <a:srgbClr val="000000"/>
                </a:solidFill>
                <a:latin typeface="Corbel"/>
                <a:ea typeface="Corbel"/>
                <a:cs typeface="Corbel"/>
                <a:sym typeface="Corbel"/>
              </a:rPr>
              <a:t>. Fabra </a:t>
            </a:r>
            <a:r>
              <a:rPr lang="en-US" sz="1100" b="0" i="0" u="none" dirty="0" err="1">
                <a:solidFill>
                  <a:srgbClr val="000000"/>
                </a:solidFill>
                <a:latin typeface="Corbel"/>
                <a:ea typeface="Corbel"/>
                <a:cs typeface="Corbel"/>
                <a:sym typeface="Corbel"/>
              </a:rPr>
              <a:t>i</a:t>
            </a:r>
            <a:r>
              <a:rPr lang="en-US" sz="1100" b="0" i="0" u="none" dirty="0">
                <a:solidFill>
                  <a:srgbClr val="000000"/>
                </a:solidFill>
                <a:latin typeface="Corbel"/>
                <a:ea typeface="Corbel"/>
                <a:cs typeface="Corbel"/>
                <a:sym typeface="Corbel"/>
              </a:rPr>
              <a:t> Coats. Barcelona.</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Sense </a:t>
            </a:r>
            <a:r>
              <a:rPr lang="en-US" sz="1100" b="0" i="0" u="none" dirty="0" err="1">
                <a:solidFill>
                  <a:srgbClr val="000000"/>
                </a:solidFill>
                <a:latin typeface="Corbel"/>
                <a:ea typeface="Corbel"/>
                <a:cs typeface="Corbel"/>
                <a:sym typeface="Corbel"/>
              </a:rPr>
              <a:t>títol</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Universitat</a:t>
            </a:r>
            <a:r>
              <a:rPr lang="en-US" sz="1100" b="0" i="0" u="none" dirty="0">
                <a:solidFill>
                  <a:srgbClr val="000000"/>
                </a:solidFill>
                <a:latin typeface="Corbel"/>
                <a:ea typeface="Corbel"/>
                <a:cs typeface="Corbel"/>
                <a:sym typeface="Corbel"/>
              </a:rPr>
              <a:t> de Barcelona.</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Art&lt;35, Sala </a:t>
            </a:r>
            <a:r>
              <a:rPr lang="en-US" sz="1100" b="0" i="0" u="none" dirty="0" err="1">
                <a:solidFill>
                  <a:srgbClr val="000000"/>
                </a:solidFill>
                <a:latin typeface="Corbel"/>
                <a:ea typeface="Corbel"/>
                <a:cs typeface="Corbel"/>
                <a:sym typeface="Corbel"/>
              </a:rPr>
              <a:t>Parés</a:t>
            </a:r>
            <a:r>
              <a:rPr lang="en-US" sz="1100" b="0" i="0" u="none" dirty="0">
                <a:solidFill>
                  <a:srgbClr val="000000"/>
                </a:solidFill>
                <a:latin typeface="Corbel"/>
                <a:ea typeface="Corbel"/>
                <a:cs typeface="Corbel"/>
                <a:sym typeface="Corbel"/>
              </a:rPr>
              <a:t>. Barcelona.</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err="1">
                <a:solidFill>
                  <a:srgbClr val="000000"/>
                </a:solidFill>
                <a:latin typeface="Corbel"/>
                <a:ea typeface="Corbel"/>
                <a:cs typeface="Corbel"/>
                <a:sym typeface="Corbel"/>
              </a:rPr>
              <a:t>Embarrat</a:t>
            </a:r>
            <a:r>
              <a:rPr lang="en-US" sz="1100" b="0" i="0" u="none" dirty="0">
                <a:solidFill>
                  <a:srgbClr val="000000"/>
                </a:solidFill>
                <a:latin typeface="Corbel"/>
                <a:ea typeface="Corbel"/>
                <a:cs typeface="Corbel"/>
                <a:sym typeface="Corbel"/>
              </a:rPr>
              <a:t>. La Gran </a:t>
            </a:r>
            <a:r>
              <a:rPr lang="en-US" sz="1100" b="0" i="0" u="none" dirty="0" err="1">
                <a:solidFill>
                  <a:srgbClr val="000000"/>
                </a:solidFill>
                <a:latin typeface="Corbel"/>
                <a:ea typeface="Corbel"/>
                <a:cs typeface="Corbel"/>
                <a:sym typeface="Corbel"/>
              </a:rPr>
              <a:t>Máquina</a:t>
            </a:r>
            <a:r>
              <a:rPr lang="en-US" sz="1100" b="0" i="0" u="none" dirty="0">
                <a:solidFill>
                  <a:srgbClr val="000000"/>
                </a:solidFill>
                <a:latin typeface="Corbel"/>
                <a:ea typeface="Corbel"/>
                <a:cs typeface="Corbel"/>
                <a:sym typeface="Corbel"/>
              </a:rPr>
              <a:t> IV. Tárrega.</a:t>
            </a:r>
            <a:endParaRPr dirty="0"/>
          </a:p>
          <a:p>
            <a:pPr marL="0" marR="0" lvl="0" indent="0" algn="l" rtl="0">
              <a:lnSpc>
                <a:spcPct val="100000"/>
              </a:lnSpc>
              <a:spcBef>
                <a:spcPts val="0"/>
              </a:spcBef>
              <a:spcAft>
                <a:spcPts val="0"/>
              </a:spcAft>
              <a:buClr>
                <a:schemeClr val="dk1"/>
              </a:buClr>
              <a:buSzPts val="1100"/>
              <a:buFont typeface="Arial"/>
              <a:buNone/>
            </a:pPr>
            <a:endParaRPr sz="1100" b="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2016</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err="1">
                <a:solidFill>
                  <a:srgbClr val="000000"/>
                </a:solidFill>
                <a:latin typeface="Corbel"/>
                <a:ea typeface="Corbel"/>
                <a:cs typeface="Corbel"/>
                <a:sym typeface="Corbel"/>
              </a:rPr>
              <a:t>Distribución</a:t>
            </a:r>
            <a:r>
              <a:rPr lang="en-US" sz="1100" b="0" i="1" u="none" dirty="0">
                <a:solidFill>
                  <a:srgbClr val="000000"/>
                </a:solidFill>
                <a:latin typeface="Corbel"/>
                <a:ea typeface="Corbel"/>
                <a:cs typeface="Corbel"/>
                <a:sym typeface="Corbel"/>
              </a:rPr>
              <a:t> </a:t>
            </a:r>
            <a:r>
              <a:rPr lang="en-US" sz="1100" b="0" i="1" u="none" dirty="0" err="1">
                <a:solidFill>
                  <a:srgbClr val="000000"/>
                </a:solidFill>
                <a:latin typeface="Corbel"/>
                <a:ea typeface="Corbel"/>
                <a:cs typeface="Corbel"/>
                <a:sym typeface="Corbel"/>
              </a:rPr>
              <a:t>perturbadora</a:t>
            </a:r>
            <a:r>
              <a:rPr lang="en-US" sz="1100" b="0" i="0" u="none" dirty="0">
                <a:solidFill>
                  <a:srgbClr val="000000"/>
                </a:solidFill>
                <a:latin typeface="Corbel"/>
                <a:ea typeface="Corbel"/>
                <a:cs typeface="Corbel"/>
                <a:sym typeface="Corbel"/>
              </a:rPr>
              <a:t>, Barcelona.</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err="1">
                <a:solidFill>
                  <a:srgbClr val="000000"/>
                </a:solidFill>
                <a:latin typeface="Corbel"/>
                <a:ea typeface="Corbel"/>
                <a:cs typeface="Corbel"/>
                <a:sym typeface="Corbel"/>
              </a:rPr>
              <a:t>Jornades</a:t>
            </a:r>
            <a:r>
              <a:rPr lang="en-US" sz="1100" b="0" i="0" u="none" dirty="0">
                <a:solidFill>
                  <a:srgbClr val="000000"/>
                </a:solidFill>
                <a:latin typeface="Corbel"/>
                <a:ea typeface="Corbel"/>
                <a:cs typeface="Corbel"/>
                <a:sym typeface="Corbel"/>
              </a:rPr>
              <a:t> de </a:t>
            </a:r>
            <a:r>
              <a:rPr lang="en-US" sz="1100" b="0" i="0" u="none" dirty="0" err="1">
                <a:solidFill>
                  <a:srgbClr val="000000"/>
                </a:solidFill>
                <a:latin typeface="Corbel"/>
                <a:ea typeface="Corbel"/>
                <a:cs typeface="Corbel"/>
                <a:sym typeface="Corbel"/>
              </a:rPr>
              <a:t>portes</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obertes</a:t>
            </a:r>
            <a:r>
              <a:rPr lang="en-US" sz="1100" b="0" i="0" u="none" dirty="0">
                <a:solidFill>
                  <a:srgbClr val="000000"/>
                </a:solidFill>
                <a:latin typeface="Corbel"/>
                <a:ea typeface="Corbel"/>
                <a:cs typeface="Corbel"/>
                <a:sym typeface="Corbel"/>
              </a:rPr>
              <a:t>. Centre d’art La Panera, Lleida.</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a:solidFill>
                  <a:srgbClr val="000000"/>
                </a:solidFill>
                <a:latin typeface="Corbel"/>
                <a:ea typeface="Corbel"/>
                <a:cs typeface="Corbel"/>
                <a:sym typeface="Corbel"/>
              </a:rPr>
              <a:t>Hacer sitio</a:t>
            </a:r>
            <a:r>
              <a:rPr lang="en-US" sz="1100" b="0" i="0" u="none" dirty="0">
                <a:solidFill>
                  <a:srgbClr val="000000"/>
                </a:solidFill>
                <a:latin typeface="Corbel"/>
                <a:ea typeface="Corbel"/>
                <a:cs typeface="Corbel"/>
                <a:sym typeface="Corbel"/>
              </a:rPr>
              <a:t>, Sala </a:t>
            </a:r>
            <a:r>
              <a:rPr lang="en-US" sz="1100" b="0" i="0" u="none" dirty="0" err="1">
                <a:solidFill>
                  <a:srgbClr val="000000"/>
                </a:solidFill>
                <a:latin typeface="Corbel"/>
                <a:ea typeface="Corbel"/>
                <a:cs typeface="Corbel"/>
                <a:sym typeface="Corbel"/>
              </a:rPr>
              <a:t>Usurpada</a:t>
            </a:r>
            <a:r>
              <a:rPr lang="en-US" sz="1100" b="0" i="0" u="none" dirty="0">
                <a:solidFill>
                  <a:srgbClr val="000000"/>
                </a:solidFill>
                <a:latin typeface="Corbel"/>
                <a:ea typeface="Corbel"/>
                <a:cs typeface="Corbel"/>
                <a:sym typeface="Corbel"/>
              </a:rPr>
              <a:t>. Barcelona.</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a:solidFill>
                  <a:srgbClr val="000000"/>
                </a:solidFill>
                <a:latin typeface="Corbel"/>
                <a:ea typeface="Corbel"/>
                <a:cs typeface="Corbel"/>
                <a:sym typeface="Corbel"/>
              </a:rPr>
              <a:t>Flash sessions 2</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Universitat</a:t>
            </a:r>
            <a:r>
              <a:rPr lang="en-US" sz="1100" b="0" i="0" u="none" dirty="0">
                <a:solidFill>
                  <a:srgbClr val="000000"/>
                </a:solidFill>
                <a:latin typeface="Corbel"/>
                <a:ea typeface="Corbel"/>
                <a:cs typeface="Corbel"/>
                <a:sym typeface="Corbel"/>
              </a:rPr>
              <a:t> de Barcelona.</a:t>
            </a:r>
            <a:endParaRPr dirty="0"/>
          </a:p>
          <a:p>
            <a:pPr marL="0" marR="0" lvl="0" indent="0" algn="l" rtl="0">
              <a:lnSpc>
                <a:spcPct val="100000"/>
              </a:lnSpc>
              <a:spcBef>
                <a:spcPts val="0"/>
              </a:spcBef>
              <a:spcAft>
                <a:spcPts val="0"/>
              </a:spcAft>
              <a:buClr>
                <a:srgbClr val="000000"/>
              </a:buClr>
              <a:buSzPts val="1100"/>
              <a:buFont typeface="Corbel"/>
              <a:buNone/>
            </a:pPr>
            <a:r>
              <a:rPr lang="en-US" sz="1100" b="0" i="1" u="none" dirty="0">
                <a:solidFill>
                  <a:srgbClr val="000000"/>
                </a:solidFill>
                <a:latin typeface="Corbel"/>
                <a:ea typeface="Corbel"/>
                <a:cs typeface="Corbel"/>
                <a:sym typeface="Corbel"/>
              </a:rPr>
              <a:t>Flash Sessions</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Universitat</a:t>
            </a:r>
            <a:r>
              <a:rPr lang="en-US" sz="1100" b="0" i="0" u="none" dirty="0">
                <a:solidFill>
                  <a:srgbClr val="000000"/>
                </a:solidFill>
                <a:latin typeface="Corbel"/>
                <a:ea typeface="Corbel"/>
                <a:cs typeface="Corbel"/>
                <a:sym typeface="Corbel"/>
              </a:rPr>
              <a:t> de Barcelona.</a:t>
            </a:r>
            <a:endParaRPr dirty="0"/>
          </a:p>
          <a:p>
            <a:pPr marL="0" marR="0" lvl="0" indent="0" algn="l" rtl="0">
              <a:lnSpc>
                <a:spcPct val="100000"/>
              </a:lnSpc>
              <a:spcBef>
                <a:spcPts val="0"/>
              </a:spcBef>
              <a:spcAft>
                <a:spcPts val="0"/>
              </a:spcAft>
              <a:buClr>
                <a:schemeClr val="dk1"/>
              </a:buClr>
              <a:buSzPts val="1100"/>
              <a:buFont typeface="Arial"/>
              <a:buNone/>
            </a:pPr>
            <a:endParaRPr sz="1100" b="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100"/>
              <a:buFont typeface="Arial"/>
              <a:buNone/>
            </a:pPr>
            <a:endParaRPr sz="1100" b="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COLLECTIONS / COLECCIONES</a:t>
            </a:r>
            <a:endParaRPr dirty="0"/>
          </a:p>
          <a:p>
            <a:pPr marL="0" marR="0" lvl="0" indent="0" algn="l" rtl="0">
              <a:lnSpc>
                <a:spcPct val="100000"/>
              </a:lnSpc>
              <a:spcBef>
                <a:spcPts val="0"/>
              </a:spcBef>
              <a:spcAft>
                <a:spcPts val="0"/>
              </a:spcAft>
              <a:buClr>
                <a:schemeClr val="dk1"/>
              </a:buClr>
              <a:buSzPts val="1100"/>
              <a:buFont typeface="Arial"/>
              <a:buNone/>
            </a:pPr>
            <a:endParaRPr sz="1100" b="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0" i="0" u="none" dirty="0" err="1">
                <a:solidFill>
                  <a:srgbClr val="000000"/>
                </a:solidFill>
                <a:latin typeface="Corbel"/>
                <a:ea typeface="Corbel"/>
                <a:cs typeface="Corbel"/>
                <a:sym typeface="Corbel"/>
              </a:rPr>
              <a:t>Fundació</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Patrim</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Universitat</a:t>
            </a:r>
            <a:r>
              <a:rPr lang="en-US" sz="1100" b="0" i="0" u="none" dirty="0">
                <a:solidFill>
                  <a:srgbClr val="000000"/>
                </a:solidFill>
                <a:latin typeface="Corbel"/>
                <a:ea typeface="Corbel"/>
                <a:cs typeface="Corbel"/>
                <a:sym typeface="Corbel"/>
              </a:rPr>
              <a:t> de Barcelona.</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Diezy7, Barcelona.</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MACBA </a:t>
            </a:r>
            <a:r>
              <a:rPr lang="en-US" sz="1100" b="0" i="0" u="none" dirty="0" err="1">
                <a:solidFill>
                  <a:srgbClr val="000000"/>
                </a:solidFill>
                <a:latin typeface="Corbel"/>
                <a:ea typeface="Corbel"/>
                <a:cs typeface="Corbel"/>
                <a:sym typeface="Corbel"/>
              </a:rPr>
              <a:t>Museu</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d’Art</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Contemporani</a:t>
            </a:r>
            <a:r>
              <a:rPr lang="en-US" sz="1100" b="0" i="0" u="none" dirty="0">
                <a:solidFill>
                  <a:srgbClr val="000000"/>
                </a:solidFill>
                <a:latin typeface="Corbel"/>
                <a:ea typeface="Corbel"/>
                <a:cs typeface="Corbel"/>
                <a:sym typeface="Corbel"/>
              </a:rPr>
              <a:t> de Barcelona.</a:t>
            </a:r>
            <a:endParaRPr dirty="0"/>
          </a:p>
        </p:txBody>
      </p:sp>
      <p:pic>
        <p:nvPicPr>
          <p:cNvPr id="711" name="Google Shape;711;p98"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712" name="Google Shape;712;p98"/>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99"/>
          <p:cNvSpPr txBox="1"/>
          <p:nvPr/>
        </p:nvSpPr>
        <p:spPr>
          <a:xfrm>
            <a:off x="392112" y="2411412"/>
            <a:ext cx="6048375" cy="61862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AWARDS &amp; RESIDENCIES / PREMIOS Y RESIDENCIAS</a:t>
            </a:r>
            <a:endParaRPr dirty="0"/>
          </a:p>
          <a:p>
            <a:pPr marL="0" marR="0" lvl="0" indent="0" algn="l" rtl="0">
              <a:lnSpc>
                <a:spcPct val="100000"/>
              </a:lnSpc>
              <a:spcBef>
                <a:spcPts val="0"/>
              </a:spcBef>
              <a:spcAft>
                <a:spcPts val="0"/>
              </a:spcAft>
              <a:buClr>
                <a:schemeClr val="dk1"/>
              </a:buClr>
              <a:buSzPts val="1100"/>
              <a:buFont typeface="Arial"/>
              <a:buNone/>
            </a:pPr>
            <a:endParaRPr sz="1100" b="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100"/>
              <a:buFont typeface="Arial"/>
              <a:buNone/>
            </a:pPr>
            <a:endParaRPr sz="1100" b="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2024</a:t>
            </a:r>
          </a:p>
          <a:p>
            <a:pPr>
              <a:buSzPts val="1100"/>
            </a:pPr>
            <a:r>
              <a:rPr lang="en-US" sz="1100" dirty="0">
                <a:latin typeface="Corbel"/>
                <a:ea typeface="Corbel"/>
                <a:cs typeface="Corbel"/>
                <a:sym typeface="Corbel"/>
              </a:rPr>
              <a:t>Research grant </a:t>
            </a:r>
            <a:r>
              <a:rPr lang="es-ES" sz="1100" dirty="0">
                <a:latin typeface="Corbel"/>
                <a:ea typeface="Corbel"/>
                <a:cs typeface="Corbel"/>
                <a:sym typeface="Corbel"/>
              </a:rPr>
              <a:t>OSIC, investigación, Generalitat de Catalunya</a:t>
            </a:r>
          </a:p>
          <a:p>
            <a:pPr marL="0" marR="0" lvl="0" indent="0" algn="l" rtl="0">
              <a:lnSpc>
                <a:spcPct val="100000"/>
              </a:lnSpc>
              <a:spcBef>
                <a:spcPts val="0"/>
              </a:spcBef>
              <a:spcAft>
                <a:spcPts val="0"/>
              </a:spcAft>
              <a:buClr>
                <a:srgbClr val="000000"/>
              </a:buClr>
              <a:buSzPts val="1100"/>
              <a:buFont typeface="Corbel"/>
              <a:buNone/>
            </a:pPr>
            <a:endParaRPr lang="en-US" sz="1100" b="1" dirty="0">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2022</a:t>
            </a:r>
          </a:p>
          <a:p>
            <a:pPr>
              <a:buSzPts val="1100"/>
            </a:pPr>
            <a:r>
              <a:rPr lang="en-US" sz="1100" dirty="0">
                <a:latin typeface="Corbel"/>
                <a:ea typeface="Corbel"/>
                <a:cs typeface="Corbel"/>
                <a:sym typeface="Corbel"/>
              </a:rPr>
              <a:t>Research grant </a:t>
            </a:r>
            <a:r>
              <a:rPr lang="es-ES" sz="1100" dirty="0">
                <a:latin typeface="Corbel"/>
                <a:ea typeface="Corbel"/>
                <a:cs typeface="Corbel"/>
                <a:sym typeface="Corbel"/>
              </a:rPr>
              <a:t>OSIC, investigación, Generalitat de Catalunya</a:t>
            </a:r>
          </a:p>
          <a:p>
            <a:pPr lvl="0">
              <a:buSzPts val="1100"/>
            </a:pPr>
            <a:r>
              <a:rPr lang="en-US" sz="1100" dirty="0">
                <a:latin typeface="Corbel"/>
                <a:ea typeface="Corbel"/>
                <a:cs typeface="Corbel"/>
                <a:sym typeface="Corbel"/>
              </a:rPr>
              <a:t>Research grant </a:t>
            </a:r>
            <a:r>
              <a:rPr lang="en-US" sz="1100" dirty="0" err="1">
                <a:latin typeface="Corbel"/>
                <a:ea typeface="Corbel"/>
                <a:cs typeface="Corbel"/>
                <a:sym typeface="Corbel"/>
              </a:rPr>
              <a:t>Fundació</a:t>
            </a:r>
            <a:r>
              <a:rPr lang="en-US" sz="1100" dirty="0">
                <a:latin typeface="Corbel"/>
                <a:ea typeface="Corbel"/>
                <a:cs typeface="Corbel"/>
                <a:sym typeface="Corbel"/>
              </a:rPr>
              <a:t> </a:t>
            </a:r>
            <a:r>
              <a:rPr lang="en-US" sz="1100" dirty="0" err="1">
                <a:latin typeface="Corbel"/>
                <a:ea typeface="Corbel"/>
                <a:cs typeface="Corbel"/>
                <a:sym typeface="Corbel"/>
              </a:rPr>
              <a:t>Sorigué</a:t>
            </a:r>
            <a:endParaRPr lang="en-US" sz="1100" dirty="0">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endParaRPr lang="en-US" sz="1100" b="1" dirty="0">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dirty="0">
                <a:latin typeface="Corbel"/>
                <a:ea typeface="Corbel"/>
                <a:cs typeface="Corbel"/>
                <a:sym typeface="Corbel"/>
              </a:rPr>
              <a:t>2021</a:t>
            </a:r>
          </a:p>
          <a:p>
            <a:pPr marL="0" marR="0" lvl="0" indent="0" algn="l" rtl="0">
              <a:lnSpc>
                <a:spcPct val="100000"/>
              </a:lnSpc>
              <a:spcBef>
                <a:spcPts val="0"/>
              </a:spcBef>
              <a:spcAft>
                <a:spcPts val="0"/>
              </a:spcAft>
              <a:buClr>
                <a:srgbClr val="000000"/>
              </a:buClr>
              <a:buSzPts val="1100"/>
              <a:buFont typeface="Corbel"/>
              <a:buNone/>
            </a:pPr>
            <a:r>
              <a:rPr lang="es-ES" sz="1100" dirty="0">
                <a:latin typeface="Corbel"/>
                <a:ea typeface="Corbel"/>
                <a:cs typeface="Corbel"/>
                <a:sym typeface="Corbel"/>
              </a:rPr>
              <a:t>Best Paper Work </a:t>
            </a:r>
            <a:r>
              <a:rPr lang="es-ES" sz="1100" dirty="0" err="1">
                <a:latin typeface="Corbel"/>
                <a:ea typeface="Corbel"/>
                <a:cs typeface="Corbel"/>
                <a:sym typeface="Corbel"/>
              </a:rPr>
              <a:t>Award</a:t>
            </a:r>
            <a:r>
              <a:rPr lang="es-ES" sz="1100" dirty="0">
                <a:latin typeface="Corbel"/>
                <a:ea typeface="Corbel"/>
                <a:cs typeface="Corbel"/>
                <a:sym typeface="Corbel"/>
              </a:rPr>
              <a:t>, SWAB Art Fair, Barcelona</a:t>
            </a:r>
          </a:p>
          <a:p>
            <a:pPr marL="0" marR="0" lvl="0" indent="0" algn="l" rtl="0">
              <a:lnSpc>
                <a:spcPct val="100000"/>
              </a:lnSpc>
              <a:spcBef>
                <a:spcPts val="0"/>
              </a:spcBef>
              <a:spcAft>
                <a:spcPts val="0"/>
              </a:spcAft>
              <a:buClr>
                <a:srgbClr val="000000"/>
              </a:buClr>
              <a:buSzPts val="1100"/>
              <a:buFont typeface="Corbel"/>
              <a:buNone/>
            </a:pPr>
            <a:endParaRPr lang="en-US" sz="1100" b="1" dirty="0">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2020</a:t>
            </a:r>
          </a:p>
          <a:p>
            <a:pPr lvl="0">
              <a:buSzPts val="1100"/>
            </a:pPr>
            <a:r>
              <a:rPr lang="en-US" sz="1100" dirty="0">
                <a:latin typeface="Corbel"/>
                <a:ea typeface="Corbel"/>
                <a:cs typeface="Corbel"/>
                <a:sym typeface="Corbel"/>
              </a:rPr>
              <a:t>Research grant </a:t>
            </a:r>
            <a:r>
              <a:rPr lang="es-ES" sz="1100" dirty="0">
                <a:latin typeface="Corbel"/>
                <a:ea typeface="Corbel"/>
                <a:cs typeface="Corbel"/>
                <a:sym typeface="Corbel"/>
              </a:rPr>
              <a:t>OSIC, investigación, Generalitat de Catalunya</a:t>
            </a:r>
          </a:p>
          <a:p>
            <a:pPr lvl="0">
              <a:buSzPts val="1100"/>
            </a:pPr>
            <a:endParaRPr lang="en-US" sz="1100" b="1" dirty="0">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2019</a:t>
            </a:r>
            <a:endParaRPr dirty="0"/>
          </a:p>
          <a:p>
            <a:pPr lvl="0">
              <a:buSzPts val="1100"/>
            </a:pPr>
            <a:r>
              <a:rPr lang="en-US" sz="1100" dirty="0">
                <a:latin typeface="Corbel"/>
                <a:ea typeface="Corbel"/>
                <a:cs typeface="Corbel"/>
                <a:sym typeface="Corbel"/>
              </a:rPr>
              <a:t>Art residence </a:t>
            </a:r>
            <a:r>
              <a:rPr lang="pt-BR" sz="1100" b="0" i="0" u="none" dirty="0">
                <a:solidFill>
                  <a:srgbClr val="000000"/>
                </a:solidFill>
                <a:latin typeface="Corbel"/>
                <a:ea typeface="Corbel"/>
                <a:cs typeface="Corbel"/>
                <a:sym typeface="Corbel"/>
              </a:rPr>
              <a:t>Sala d’Art </a:t>
            </a:r>
            <a:r>
              <a:rPr lang="pt-BR" sz="1100" b="0" i="0" u="none" dirty="0" err="1">
                <a:solidFill>
                  <a:srgbClr val="000000"/>
                </a:solidFill>
                <a:latin typeface="Corbel"/>
                <a:ea typeface="Corbel"/>
                <a:cs typeface="Corbel"/>
                <a:sym typeface="Corbel"/>
              </a:rPr>
              <a:t>Jove</a:t>
            </a:r>
            <a:r>
              <a:rPr lang="pt-BR" sz="1100" b="0" i="0" u="none" dirty="0">
                <a:solidFill>
                  <a:srgbClr val="000000"/>
                </a:solidFill>
                <a:latin typeface="Corbel"/>
                <a:ea typeface="Corbel"/>
                <a:cs typeface="Corbel"/>
                <a:sym typeface="Corbel"/>
              </a:rPr>
              <a:t>–HISK, Gante</a:t>
            </a:r>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Art residence and production grant, </a:t>
            </a:r>
            <a:r>
              <a:rPr lang="en-US" sz="1100" b="0" i="0" u="none" dirty="0" err="1">
                <a:solidFill>
                  <a:srgbClr val="000000"/>
                </a:solidFill>
                <a:latin typeface="Corbel"/>
                <a:ea typeface="Corbel"/>
                <a:cs typeface="Corbel"/>
                <a:sym typeface="Corbel"/>
              </a:rPr>
              <a:t>Fundació</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Jiser</a:t>
            </a:r>
            <a:r>
              <a:rPr lang="en-US" sz="1100" b="0" i="0" u="none" dirty="0">
                <a:solidFill>
                  <a:srgbClr val="000000"/>
                </a:solidFill>
                <a:latin typeface="Corbel"/>
                <a:ea typeface="Corbel"/>
                <a:cs typeface="Corbel"/>
                <a:sym typeface="Corbel"/>
              </a:rPr>
              <a:t>, Algiers.</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Jeune Creation </a:t>
            </a:r>
            <a:r>
              <a:rPr lang="en-US" sz="1100" b="0" i="0" u="none" dirty="0" err="1">
                <a:solidFill>
                  <a:srgbClr val="000000"/>
                </a:solidFill>
                <a:latin typeface="Corbel"/>
                <a:ea typeface="Corbel"/>
                <a:cs typeface="Corbel"/>
                <a:sym typeface="Corbel"/>
              </a:rPr>
              <a:t>Européenne</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Montoruge</a:t>
            </a:r>
            <a:r>
              <a:rPr lang="en-US" sz="1100" b="0" i="0" u="none" dirty="0">
                <a:solidFill>
                  <a:srgbClr val="000000"/>
                </a:solidFill>
                <a:latin typeface="Corbel"/>
                <a:ea typeface="Corbel"/>
                <a:cs typeface="Corbel"/>
                <a:sym typeface="Corbel"/>
              </a:rPr>
              <a:t>, Paris.</a:t>
            </a:r>
            <a:endParaRPr dirty="0"/>
          </a:p>
          <a:p>
            <a:pPr marL="0" marR="0" lvl="0" indent="0" algn="l" rtl="0">
              <a:lnSpc>
                <a:spcPct val="100000"/>
              </a:lnSpc>
              <a:spcBef>
                <a:spcPts val="0"/>
              </a:spcBef>
              <a:spcAft>
                <a:spcPts val="0"/>
              </a:spcAft>
              <a:buClr>
                <a:schemeClr val="dk1"/>
              </a:buClr>
              <a:buSzPts val="1100"/>
              <a:buFont typeface="Arial"/>
              <a:buNone/>
            </a:pPr>
            <a:endParaRPr sz="1100" b="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2018</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Production grant, Sala d’art </a:t>
            </a:r>
            <a:r>
              <a:rPr lang="en-US" sz="1100" b="0" i="0" u="none" dirty="0" err="1">
                <a:solidFill>
                  <a:srgbClr val="000000"/>
                </a:solidFill>
                <a:latin typeface="Corbel"/>
                <a:ea typeface="Corbel"/>
                <a:cs typeface="Corbel"/>
                <a:sym typeface="Corbel"/>
              </a:rPr>
              <a:t>jove</a:t>
            </a:r>
            <a:r>
              <a:rPr lang="en-US" sz="1100" b="0" i="0" u="none" dirty="0">
                <a:solidFill>
                  <a:srgbClr val="000000"/>
                </a:solidFill>
                <a:latin typeface="Corbel"/>
                <a:ea typeface="Corbel"/>
                <a:cs typeface="Corbel"/>
                <a:sym typeface="Corbel"/>
              </a:rPr>
              <a:t>, Barcelona.</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Art residency and production grant, Art 3 in collaboration with </a:t>
            </a:r>
            <a:r>
              <a:rPr lang="en-US" sz="1100" b="0" i="0" u="none" dirty="0" err="1">
                <a:solidFill>
                  <a:srgbClr val="000000"/>
                </a:solidFill>
                <a:latin typeface="Corbel"/>
                <a:ea typeface="Corbel"/>
                <a:cs typeface="Corbel"/>
                <a:sym typeface="Corbel"/>
              </a:rPr>
              <a:t>Homesessions</a:t>
            </a:r>
            <a:r>
              <a:rPr lang="en-US" sz="1100" b="0" i="0" u="none" dirty="0">
                <a:solidFill>
                  <a:srgbClr val="000000"/>
                </a:solidFill>
                <a:latin typeface="Corbel"/>
                <a:ea typeface="Corbel"/>
                <a:cs typeface="Corbel"/>
                <a:sym typeface="Corbel"/>
              </a:rPr>
              <a:t>, Valence.</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Art residency at Roca Umbert </a:t>
            </a:r>
            <a:r>
              <a:rPr lang="en-US" sz="1100" b="0" i="0" u="none" dirty="0" err="1">
                <a:solidFill>
                  <a:srgbClr val="000000"/>
                </a:solidFill>
                <a:latin typeface="Corbel"/>
                <a:ea typeface="Corbel"/>
                <a:cs typeface="Corbel"/>
                <a:sym typeface="Corbel"/>
              </a:rPr>
              <a:t>fábrica</a:t>
            </a:r>
            <a:r>
              <a:rPr lang="en-US" sz="1100" b="0" i="0" u="none" dirty="0">
                <a:solidFill>
                  <a:srgbClr val="000000"/>
                </a:solidFill>
                <a:latin typeface="Corbel"/>
                <a:ea typeface="Corbel"/>
                <a:cs typeface="Corbel"/>
                <a:sym typeface="Corbel"/>
              </a:rPr>
              <a:t> de </a:t>
            </a:r>
            <a:r>
              <a:rPr lang="en-US" sz="1100" b="0" i="0" u="none" dirty="0" err="1">
                <a:solidFill>
                  <a:srgbClr val="000000"/>
                </a:solidFill>
                <a:latin typeface="Corbel"/>
                <a:ea typeface="Corbel"/>
                <a:cs typeface="Corbel"/>
                <a:sym typeface="Corbel"/>
              </a:rPr>
              <a:t>creació</a:t>
            </a:r>
            <a:r>
              <a:rPr lang="en-US" sz="1100" b="0" i="0" u="none" dirty="0">
                <a:solidFill>
                  <a:srgbClr val="000000"/>
                </a:solidFill>
                <a:latin typeface="Corbel"/>
                <a:ea typeface="Corbel"/>
                <a:cs typeface="Corbel"/>
                <a:sym typeface="Corbel"/>
              </a:rPr>
              <a:t>, Granollers.</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Research grant, la </a:t>
            </a:r>
            <a:r>
              <a:rPr lang="en-US" sz="1100" b="0" i="0" u="none" dirty="0" err="1">
                <a:solidFill>
                  <a:srgbClr val="000000"/>
                </a:solidFill>
                <a:latin typeface="Corbel"/>
                <a:ea typeface="Corbel"/>
                <a:cs typeface="Corbel"/>
                <a:sym typeface="Corbel"/>
              </a:rPr>
              <a:t>Escocesa</a:t>
            </a:r>
            <a:r>
              <a:rPr lang="en-US" sz="1100" b="0" i="0" u="none" dirty="0">
                <a:solidFill>
                  <a:srgbClr val="000000"/>
                </a:solidFill>
                <a:latin typeface="Corbel"/>
                <a:ea typeface="Corbel"/>
                <a:cs typeface="Corbel"/>
                <a:sym typeface="Corbel"/>
              </a:rPr>
              <a:t>, Barcelona.</a:t>
            </a:r>
            <a:endParaRPr dirty="0"/>
          </a:p>
          <a:p>
            <a:pPr marL="0" marR="0" lvl="0" indent="0" algn="l" rtl="0">
              <a:lnSpc>
                <a:spcPct val="100000"/>
              </a:lnSpc>
              <a:spcBef>
                <a:spcPts val="0"/>
              </a:spcBef>
              <a:spcAft>
                <a:spcPts val="0"/>
              </a:spcAft>
              <a:buClr>
                <a:schemeClr val="dk1"/>
              </a:buClr>
              <a:buSzPts val="1100"/>
              <a:buFont typeface="Arial"/>
              <a:buNone/>
            </a:pPr>
            <a:endParaRPr sz="1100" b="0" i="0" u="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100"/>
              <a:buFont typeface="Corbel"/>
              <a:buNone/>
            </a:pPr>
            <a:r>
              <a:rPr lang="en-US" sz="1100" b="1" i="0" u="none" dirty="0">
                <a:solidFill>
                  <a:srgbClr val="000000"/>
                </a:solidFill>
                <a:latin typeface="Corbel"/>
                <a:ea typeface="Corbel"/>
                <a:cs typeface="Corbel"/>
                <a:sym typeface="Corbel"/>
              </a:rPr>
              <a:t>2017</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Selected project and production grant, </a:t>
            </a:r>
            <a:r>
              <a:rPr lang="en-US" sz="1100" b="0" i="0" u="none" dirty="0" err="1">
                <a:solidFill>
                  <a:srgbClr val="000000"/>
                </a:solidFill>
                <a:latin typeface="Corbel"/>
                <a:ea typeface="Corbel"/>
                <a:cs typeface="Corbel"/>
                <a:sym typeface="Corbel"/>
              </a:rPr>
              <a:t>Baumannlab</a:t>
            </a:r>
            <a:r>
              <a:rPr lang="en-US" sz="1100" b="0" i="0" u="none" dirty="0">
                <a:solidFill>
                  <a:srgbClr val="000000"/>
                </a:solidFill>
                <a:latin typeface="Corbel"/>
                <a:ea typeface="Corbel"/>
                <a:cs typeface="Corbel"/>
                <a:sym typeface="Corbel"/>
              </a:rPr>
              <a:t>, Terrassa.</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Research grant, Sala d’art </a:t>
            </a:r>
            <a:r>
              <a:rPr lang="en-US" sz="1100" b="0" i="0" u="none" dirty="0" err="1">
                <a:solidFill>
                  <a:srgbClr val="000000"/>
                </a:solidFill>
                <a:latin typeface="Corbel"/>
                <a:ea typeface="Corbel"/>
                <a:cs typeface="Corbel"/>
                <a:sym typeface="Corbel"/>
              </a:rPr>
              <a:t>jove</a:t>
            </a:r>
            <a:r>
              <a:rPr lang="en-US" sz="1100" b="0" i="0" u="none" dirty="0">
                <a:solidFill>
                  <a:srgbClr val="000000"/>
                </a:solidFill>
                <a:latin typeface="Corbel"/>
                <a:ea typeface="Corbel"/>
                <a:cs typeface="Corbel"/>
                <a:sym typeface="Corbel"/>
              </a:rPr>
              <a:t> in </a:t>
            </a:r>
            <a:r>
              <a:rPr lang="en-US" sz="1100" b="0" i="0" u="none" dirty="0" err="1">
                <a:solidFill>
                  <a:srgbClr val="000000"/>
                </a:solidFill>
                <a:latin typeface="Corbel"/>
                <a:ea typeface="Corbel"/>
                <a:cs typeface="Corbel"/>
                <a:sym typeface="Corbel"/>
              </a:rPr>
              <a:t>colaboration</a:t>
            </a:r>
            <a:r>
              <a:rPr lang="en-US" sz="1100" b="0" i="0" u="none" dirty="0">
                <a:solidFill>
                  <a:srgbClr val="000000"/>
                </a:solidFill>
                <a:latin typeface="Corbel"/>
                <a:ea typeface="Corbel"/>
                <a:cs typeface="Corbel"/>
                <a:sym typeface="Corbel"/>
              </a:rPr>
              <a:t> with MACBA, Barcelona.</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err="1">
                <a:solidFill>
                  <a:srgbClr val="000000"/>
                </a:solidFill>
                <a:latin typeface="Corbel"/>
                <a:ea typeface="Corbel"/>
                <a:cs typeface="Corbel"/>
                <a:sym typeface="Corbel"/>
              </a:rPr>
              <a:t>Biennal</a:t>
            </a:r>
            <a:r>
              <a:rPr lang="en-US" sz="1100" b="0" i="0" u="none" dirty="0">
                <a:solidFill>
                  <a:srgbClr val="000000"/>
                </a:solidFill>
                <a:latin typeface="Corbel"/>
                <a:ea typeface="Corbel"/>
                <a:cs typeface="Corbel"/>
                <a:sym typeface="Corbel"/>
              </a:rPr>
              <a:t> Larva Price, IEI, Lleida.</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Centre d’art </a:t>
            </a:r>
            <a:r>
              <a:rPr lang="en-US" sz="1100" b="0" i="0" u="none" dirty="0" err="1">
                <a:solidFill>
                  <a:srgbClr val="000000"/>
                </a:solidFill>
                <a:latin typeface="Corbel"/>
                <a:ea typeface="Corbel"/>
                <a:cs typeface="Corbel"/>
                <a:sym typeface="Corbel"/>
              </a:rPr>
              <a:t>i</a:t>
            </a:r>
            <a:r>
              <a:rPr lang="en-US" sz="1100" b="0" i="0" u="none" dirty="0">
                <a:solidFill>
                  <a:srgbClr val="000000"/>
                </a:solidFill>
                <a:latin typeface="Corbel"/>
                <a:ea typeface="Corbel"/>
                <a:cs typeface="Corbel"/>
                <a:sym typeface="Corbel"/>
              </a:rPr>
              <a:t> natura de Farrera and La Panera. Artist Residency and production grant, Lleida.</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Sant Andreu </a:t>
            </a:r>
            <a:r>
              <a:rPr lang="en-US" sz="1100" b="0" i="0" u="none" dirty="0" err="1">
                <a:solidFill>
                  <a:srgbClr val="000000"/>
                </a:solidFill>
                <a:latin typeface="Corbel"/>
                <a:ea typeface="Corbel"/>
                <a:cs typeface="Corbel"/>
                <a:sym typeface="Corbel"/>
              </a:rPr>
              <a:t>Contemporani</a:t>
            </a:r>
            <a:r>
              <a:rPr lang="en-US" sz="1100" b="0" i="0" u="none" dirty="0">
                <a:solidFill>
                  <a:srgbClr val="000000"/>
                </a:solidFill>
                <a:latin typeface="Corbel"/>
                <a:ea typeface="Corbel"/>
                <a:cs typeface="Corbel"/>
                <a:sym typeface="Corbel"/>
              </a:rPr>
              <a:t> – Fabra </a:t>
            </a:r>
            <a:r>
              <a:rPr lang="en-US" sz="1100" b="0" i="0" u="none" dirty="0" err="1">
                <a:solidFill>
                  <a:srgbClr val="000000"/>
                </a:solidFill>
                <a:latin typeface="Corbel"/>
                <a:ea typeface="Corbel"/>
                <a:cs typeface="Corbel"/>
                <a:sym typeface="Corbel"/>
              </a:rPr>
              <a:t>i</a:t>
            </a:r>
            <a:r>
              <a:rPr lang="en-US" sz="1100" b="0" i="0" u="none" dirty="0">
                <a:solidFill>
                  <a:srgbClr val="000000"/>
                </a:solidFill>
                <a:latin typeface="Corbel"/>
                <a:ea typeface="Corbel"/>
                <a:cs typeface="Corbel"/>
                <a:sym typeface="Corbel"/>
              </a:rPr>
              <a:t> Coats. Artist Residency and production grant. Barcelona. </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a:solidFill>
                  <a:srgbClr val="000000"/>
                </a:solidFill>
                <a:latin typeface="Corbel"/>
                <a:ea typeface="Corbel"/>
                <a:cs typeface="Corbel"/>
                <a:sym typeface="Corbel"/>
              </a:rPr>
              <a:t>Art &gt;35. Selected Artist and production grant. Galeria Trama. Barcelona.</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err="1">
                <a:solidFill>
                  <a:srgbClr val="000000"/>
                </a:solidFill>
                <a:latin typeface="Corbel"/>
                <a:ea typeface="Corbel"/>
                <a:cs typeface="Corbel"/>
                <a:sym typeface="Corbel"/>
              </a:rPr>
              <a:t>Mostra</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d’Art</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Urbà</a:t>
            </a:r>
            <a:r>
              <a:rPr lang="en-US" sz="1100" b="0" i="0" u="none" dirty="0">
                <a:solidFill>
                  <a:srgbClr val="000000"/>
                </a:solidFill>
                <a:latin typeface="Corbel"/>
                <a:ea typeface="Corbel"/>
                <a:cs typeface="Corbel"/>
                <a:sym typeface="Corbel"/>
              </a:rPr>
              <a:t>. Roca Umbert Fábrica de les arts. Selected artist and production grant. Granollers.</a:t>
            </a:r>
            <a:endParaRPr dirty="0"/>
          </a:p>
          <a:p>
            <a:pPr marL="0" marR="0" lvl="0" indent="0" algn="l" rtl="0">
              <a:lnSpc>
                <a:spcPct val="100000"/>
              </a:lnSpc>
              <a:spcBef>
                <a:spcPts val="0"/>
              </a:spcBef>
              <a:spcAft>
                <a:spcPts val="0"/>
              </a:spcAft>
              <a:buClr>
                <a:srgbClr val="000000"/>
              </a:buClr>
              <a:buSzPts val="1100"/>
              <a:buFont typeface="Corbel"/>
              <a:buNone/>
            </a:pPr>
            <a:r>
              <a:rPr lang="en-US" sz="1100" b="0" i="0" u="none" dirty="0" err="1">
                <a:solidFill>
                  <a:srgbClr val="000000"/>
                </a:solidFill>
                <a:latin typeface="Corbel"/>
                <a:ea typeface="Corbel"/>
                <a:cs typeface="Corbel"/>
                <a:sym typeface="Corbel"/>
              </a:rPr>
              <a:t>Bienal</a:t>
            </a:r>
            <a:r>
              <a:rPr lang="en-US" sz="1100" b="0" i="0" u="none" dirty="0">
                <a:solidFill>
                  <a:srgbClr val="000000"/>
                </a:solidFill>
                <a:latin typeface="Corbel"/>
                <a:ea typeface="Corbel"/>
                <a:cs typeface="Corbel"/>
                <a:sym typeface="Corbel"/>
              </a:rPr>
              <a:t> LARVA. </a:t>
            </a:r>
            <a:r>
              <a:rPr lang="en-US" sz="1100" b="0" i="0" u="none" dirty="0" err="1">
                <a:solidFill>
                  <a:srgbClr val="000000"/>
                </a:solidFill>
                <a:latin typeface="Corbel"/>
                <a:ea typeface="Corbel"/>
                <a:cs typeface="Corbel"/>
                <a:sym typeface="Corbel"/>
              </a:rPr>
              <a:t>Institut</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d’Estudis</a:t>
            </a:r>
            <a:r>
              <a:rPr lang="en-US" sz="1100" b="0" i="0" u="none" dirty="0">
                <a:solidFill>
                  <a:srgbClr val="000000"/>
                </a:solidFill>
                <a:latin typeface="Corbel"/>
                <a:ea typeface="Corbel"/>
                <a:cs typeface="Corbel"/>
                <a:sym typeface="Corbel"/>
              </a:rPr>
              <a:t> </a:t>
            </a:r>
            <a:r>
              <a:rPr lang="en-US" sz="1100" b="0" i="0" u="none" dirty="0" err="1">
                <a:solidFill>
                  <a:srgbClr val="000000"/>
                </a:solidFill>
                <a:latin typeface="Corbel"/>
                <a:ea typeface="Corbel"/>
                <a:cs typeface="Corbel"/>
                <a:sym typeface="Corbel"/>
              </a:rPr>
              <a:t>Ilerdencs</a:t>
            </a:r>
            <a:r>
              <a:rPr lang="en-US" sz="1100" b="0" i="0" u="none" dirty="0">
                <a:solidFill>
                  <a:srgbClr val="000000"/>
                </a:solidFill>
                <a:latin typeface="Corbel"/>
                <a:ea typeface="Corbel"/>
                <a:cs typeface="Corbel"/>
                <a:sym typeface="Corbel"/>
              </a:rPr>
              <a:t>. Selected Artist. Lleida.</a:t>
            </a:r>
            <a:endParaRPr dirty="0"/>
          </a:p>
        </p:txBody>
      </p:sp>
      <p:pic>
        <p:nvPicPr>
          <p:cNvPr id="718" name="Google Shape;718;p99"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719" name="Google Shape;719;p99"/>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100"/>
          <p:cNvSpPr txBox="1"/>
          <p:nvPr/>
        </p:nvSpPr>
        <p:spPr>
          <a:xfrm>
            <a:off x="3429000" y="4500562"/>
            <a:ext cx="3240087" cy="600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Schools Are Dead!</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Dorothy Spencer and Joan Pallé</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2018</a:t>
            </a:r>
            <a:endParaRPr/>
          </a:p>
        </p:txBody>
      </p:sp>
      <p:pic>
        <p:nvPicPr>
          <p:cNvPr id="725" name="Google Shape;725;p100"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726" name="Google Shape;726;p100"/>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727" name="Google Shape;727;p100"/>
          <p:cNvPicPr preferRelativeResize="0"/>
          <p:nvPr/>
        </p:nvPicPr>
        <p:blipFill rotWithShape="1">
          <a:blip r:embed="rId4">
            <a:alphaModFix/>
          </a:blip>
          <a:srcRect/>
          <a:stretch/>
        </p:blipFill>
        <p:spPr>
          <a:xfrm>
            <a:off x="836612" y="4500562"/>
            <a:ext cx="2232025" cy="3373437"/>
          </a:xfrm>
          <a:prstGeom prst="rect">
            <a:avLst/>
          </a:prstGeom>
          <a:noFill/>
          <a:ln>
            <a:noFill/>
          </a:ln>
        </p:spPr>
      </p:pic>
      <p:pic>
        <p:nvPicPr>
          <p:cNvPr id="728" name="Google Shape;728;p100"/>
          <p:cNvPicPr preferRelativeResize="0"/>
          <p:nvPr/>
        </p:nvPicPr>
        <p:blipFill rotWithShape="1">
          <a:blip r:embed="rId5">
            <a:alphaModFix/>
          </a:blip>
          <a:srcRect l="33604" t="4429" r="25436" b="4516"/>
          <a:stretch/>
        </p:blipFill>
        <p:spPr>
          <a:xfrm>
            <a:off x="917575" y="1619250"/>
            <a:ext cx="2070100" cy="2589212"/>
          </a:xfrm>
          <a:prstGeom prst="rect">
            <a:avLst/>
          </a:prstGeom>
          <a:noFill/>
          <a:ln w="9525" cap="flat" cmpd="sng">
            <a:solidFill>
              <a:schemeClr val="dk1"/>
            </a:solidFill>
            <a:prstDash val="solid"/>
            <a:miter lim="800000"/>
            <a:headEnd type="none" w="sm" len="sm"/>
            <a:tailEnd type="none" w="sm" len="sm"/>
          </a:ln>
        </p:spPr>
      </p:pic>
      <p:sp>
        <p:nvSpPr>
          <p:cNvPr id="729" name="Google Shape;729;p100"/>
          <p:cNvSpPr txBox="1"/>
          <p:nvPr/>
        </p:nvSpPr>
        <p:spPr>
          <a:xfrm>
            <a:off x="3602037" y="1619250"/>
            <a:ext cx="3240087" cy="6000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Corbel"/>
              <a:buNone/>
            </a:pPr>
            <a:r>
              <a:rPr lang="en-US" sz="1100" b="1" i="1" u="none">
                <a:solidFill>
                  <a:schemeClr val="dk1"/>
                </a:solidFill>
                <a:latin typeface="Corbel"/>
                <a:ea typeface="Corbel"/>
                <a:cs typeface="Corbel"/>
                <a:sym typeface="Corbel"/>
              </a:rPr>
              <a:t>Joan Pallé. Negativeland 2  </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Fundació Arranz-Bravo</a:t>
            </a:r>
            <a:endParaRPr/>
          </a:p>
          <a:p>
            <a:pPr marL="0" marR="0" lvl="0" indent="0" algn="l" rtl="0">
              <a:lnSpc>
                <a:spcPct val="100000"/>
              </a:lnSpc>
              <a:spcBef>
                <a:spcPts val="0"/>
              </a:spcBef>
              <a:spcAft>
                <a:spcPts val="0"/>
              </a:spcAft>
              <a:buClr>
                <a:schemeClr val="dk1"/>
              </a:buClr>
              <a:buSzPts val="1100"/>
              <a:buFont typeface="Corbel"/>
              <a:buNone/>
            </a:pPr>
            <a:r>
              <a:rPr lang="en-US" sz="1100" b="0" i="0" u="none">
                <a:solidFill>
                  <a:schemeClr val="dk1"/>
                </a:solidFill>
                <a:latin typeface="Corbel"/>
                <a:ea typeface="Corbel"/>
                <a:cs typeface="Corbel"/>
                <a:sym typeface="Corbel"/>
              </a:rPr>
              <a:t>2020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42981AD-9091-FB98-D758-4A2803FCAE5B}"/>
              </a:ext>
            </a:extLst>
          </p:cNvPr>
          <p:cNvPicPr>
            <a:picLocks noChangeAspect="1"/>
          </p:cNvPicPr>
          <p:nvPr/>
        </p:nvPicPr>
        <p:blipFill>
          <a:blip r:embed="rId2"/>
          <a:stretch>
            <a:fillRect/>
          </a:stretch>
        </p:blipFill>
        <p:spPr>
          <a:xfrm>
            <a:off x="172687" y="1281472"/>
            <a:ext cx="6512625" cy="6249628"/>
          </a:xfrm>
          <a:prstGeom prst="rect">
            <a:avLst/>
          </a:prstGeom>
        </p:spPr>
      </p:pic>
    </p:spTree>
    <p:extLst>
      <p:ext uri="{BB962C8B-B14F-4D97-AF65-F5344CB8AC3E}">
        <p14:creationId xmlns:p14="http://schemas.microsoft.com/office/powerpoint/2010/main" val="17380246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A994-8BDE-107E-9217-BEFA9D639598}"/>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C2361D76-92BF-6132-D225-F4A4CBE529C2}"/>
              </a:ext>
            </a:extLst>
          </p:cNvPr>
          <p:cNvPicPr>
            <a:picLocks noChangeAspect="1"/>
          </p:cNvPicPr>
          <p:nvPr/>
        </p:nvPicPr>
        <p:blipFill>
          <a:blip r:embed="rId2"/>
          <a:stretch>
            <a:fillRect/>
          </a:stretch>
        </p:blipFill>
        <p:spPr>
          <a:xfrm>
            <a:off x="1418971" y="0"/>
            <a:ext cx="4066753" cy="2156080"/>
          </a:xfrm>
          <a:prstGeom prst="rect">
            <a:avLst/>
          </a:prstGeom>
        </p:spPr>
      </p:pic>
      <p:pic>
        <p:nvPicPr>
          <p:cNvPr id="5" name="Imagen 4">
            <a:extLst>
              <a:ext uri="{FF2B5EF4-FFF2-40B4-BE49-F238E27FC236}">
                <a16:creationId xmlns:a16="http://schemas.microsoft.com/office/drawing/2014/main" id="{248FD5BA-4E28-A895-55B2-0B50F4CB0595}"/>
              </a:ext>
            </a:extLst>
          </p:cNvPr>
          <p:cNvPicPr>
            <a:picLocks noChangeAspect="1"/>
          </p:cNvPicPr>
          <p:nvPr/>
        </p:nvPicPr>
        <p:blipFill>
          <a:blip r:embed="rId3"/>
          <a:stretch>
            <a:fillRect/>
          </a:stretch>
        </p:blipFill>
        <p:spPr>
          <a:xfrm>
            <a:off x="1403406" y="2156080"/>
            <a:ext cx="4066753" cy="3174997"/>
          </a:xfrm>
          <a:prstGeom prst="rect">
            <a:avLst/>
          </a:prstGeom>
        </p:spPr>
      </p:pic>
      <p:pic>
        <p:nvPicPr>
          <p:cNvPr id="7" name="Imagen 6">
            <a:extLst>
              <a:ext uri="{FF2B5EF4-FFF2-40B4-BE49-F238E27FC236}">
                <a16:creationId xmlns:a16="http://schemas.microsoft.com/office/drawing/2014/main" id="{8CBD479F-A8BA-7EBA-4571-4C11A7E5EA76}"/>
              </a:ext>
            </a:extLst>
          </p:cNvPr>
          <p:cNvPicPr>
            <a:picLocks noChangeAspect="1"/>
          </p:cNvPicPr>
          <p:nvPr/>
        </p:nvPicPr>
        <p:blipFill>
          <a:blip r:embed="rId4"/>
          <a:stretch>
            <a:fillRect/>
          </a:stretch>
        </p:blipFill>
        <p:spPr>
          <a:xfrm>
            <a:off x="1403406" y="5331077"/>
            <a:ext cx="4051188" cy="3909352"/>
          </a:xfrm>
          <a:prstGeom prst="rect">
            <a:avLst/>
          </a:prstGeom>
        </p:spPr>
      </p:pic>
    </p:spTree>
    <p:extLst>
      <p:ext uri="{BB962C8B-B14F-4D97-AF65-F5344CB8AC3E}">
        <p14:creationId xmlns:p14="http://schemas.microsoft.com/office/powerpoint/2010/main" val="26142854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4" name="Google Shape;734;p101"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735" name="Google Shape;735;p101"/>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pic>
        <p:nvPicPr>
          <p:cNvPr id="736" name="Google Shape;736;p101"/>
          <p:cNvPicPr preferRelativeResize="0"/>
          <p:nvPr/>
        </p:nvPicPr>
        <p:blipFill rotWithShape="1">
          <a:blip r:embed="rId4">
            <a:alphaModFix/>
          </a:blip>
          <a:srcRect/>
          <a:stretch/>
        </p:blipFill>
        <p:spPr>
          <a:xfrm>
            <a:off x="1316037" y="2627312"/>
            <a:ext cx="4057650" cy="5257800"/>
          </a:xfrm>
          <a:prstGeom prst="rect">
            <a:avLst/>
          </a:prstGeom>
          <a:noFill/>
          <a:ln>
            <a:noFill/>
          </a:ln>
        </p:spPr>
      </p:pic>
      <p:pic>
        <p:nvPicPr>
          <p:cNvPr id="737" name="Google Shape;737;p101"/>
          <p:cNvPicPr preferRelativeResize="0"/>
          <p:nvPr/>
        </p:nvPicPr>
        <p:blipFill rotWithShape="1">
          <a:blip r:embed="rId5">
            <a:alphaModFix/>
          </a:blip>
          <a:srcRect/>
          <a:stretch/>
        </p:blipFill>
        <p:spPr>
          <a:xfrm>
            <a:off x="2417762" y="909637"/>
            <a:ext cx="2754312" cy="1054100"/>
          </a:xfrm>
          <a:prstGeom prst="rect">
            <a:avLst/>
          </a:prstGeom>
          <a:noFill/>
          <a:ln>
            <a:noFill/>
          </a:ln>
        </p:spPr>
      </p:pic>
      <p:pic>
        <p:nvPicPr>
          <p:cNvPr id="738" name="Google Shape;738;p101"/>
          <p:cNvPicPr preferRelativeResize="0"/>
          <p:nvPr/>
        </p:nvPicPr>
        <p:blipFill rotWithShape="1">
          <a:blip r:embed="rId6">
            <a:alphaModFix/>
          </a:blip>
          <a:srcRect/>
          <a:stretch/>
        </p:blipFill>
        <p:spPr>
          <a:xfrm>
            <a:off x="4024312" y="1878012"/>
            <a:ext cx="1171575" cy="9080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p102" descr="\\servidoradn\Usr\ADN\LOGOS-Hojas Tipo\LOGOS\Logo ADN2012.jpg"/>
          <p:cNvPicPr preferRelativeResize="0"/>
          <p:nvPr/>
        </p:nvPicPr>
        <p:blipFill rotWithShape="1">
          <a:blip r:embed="rId3">
            <a:alphaModFix/>
          </a:blip>
          <a:srcRect/>
          <a:stretch/>
        </p:blipFill>
        <p:spPr>
          <a:xfrm>
            <a:off x="549275" y="8466137"/>
            <a:ext cx="1271587" cy="354012"/>
          </a:xfrm>
          <a:prstGeom prst="rect">
            <a:avLst/>
          </a:prstGeom>
          <a:noFill/>
          <a:ln>
            <a:noFill/>
          </a:ln>
        </p:spPr>
      </p:pic>
      <p:sp>
        <p:nvSpPr>
          <p:cNvPr id="745" name="Google Shape;745;p102"/>
          <p:cNvSpPr txBox="1"/>
          <p:nvPr/>
        </p:nvSpPr>
        <p:spPr>
          <a:xfrm>
            <a:off x="1484312" y="8532812"/>
            <a:ext cx="4848225" cy="215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Corbel"/>
              <a:buNone/>
            </a:pPr>
            <a:r>
              <a:rPr lang="en-US" sz="800" b="0" i="0" u="none">
                <a:solidFill>
                  <a:srgbClr val="000000"/>
                </a:solidFill>
                <a:latin typeface="Corbel"/>
                <a:ea typeface="Corbel"/>
                <a:cs typeface="Corbel"/>
                <a:sym typeface="Corbel"/>
              </a:rPr>
              <a:t>c/ Mallorca, 205, 08036, Barcelona. T. (+34) 93 451 0064 </a:t>
            </a:r>
            <a:r>
              <a:rPr lang="en-US" sz="800" b="0" i="0" u="sng">
                <a:solidFill>
                  <a:schemeClr val="hlink"/>
                </a:solidFill>
                <a:latin typeface="Arial"/>
                <a:ea typeface="Arial"/>
                <a:cs typeface="Arial"/>
                <a:sym typeface="Arial"/>
                <a:hlinkClick r:id="rId4"/>
              </a:rPr>
              <a:t>info@adngaleria.com</a:t>
            </a:r>
            <a:r>
              <a:rPr lang="en-US" sz="800" b="0" i="0" u="none">
                <a:solidFill>
                  <a:srgbClr val="0D0D0D"/>
                </a:solidFill>
                <a:latin typeface="Corbel"/>
                <a:ea typeface="Corbel"/>
                <a:cs typeface="Corbel"/>
                <a:sym typeface="Corbel"/>
              </a:rPr>
              <a:t> www.adngaleria.com</a:t>
            </a:r>
            <a:endParaRPr/>
          </a:p>
        </p:txBody>
      </p:sp>
      <p:pic>
        <p:nvPicPr>
          <p:cNvPr id="746" name="Google Shape;746;p102"/>
          <p:cNvPicPr preferRelativeResize="0"/>
          <p:nvPr/>
        </p:nvPicPr>
        <p:blipFill rotWithShape="1">
          <a:blip r:embed="rId5">
            <a:alphaModFix/>
          </a:blip>
          <a:srcRect/>
          <a:stretch/>
        </p:blipFill>
        <p:spPr>
          <a:xfrm>
            <a:off x="1412875" y="2268537"/>
            <a:ext cx="4013200" cy="2690812"/>
          </a:xfrm>
          <a:prstGeom prst="rect">
            <a:avLst/>
          </a:prstGeom>
          <a:noFill/>
          <a:ln>
            <a:noFill/>
          </a:ln>
        </p:spPr>
      </p:pic>
      <p:pic>
        <p:nvPicPr>
          <p:cNvPr id="747" name="Google Shape;747;p102"/>
          <p:cNvPicPr preferRelativeResize="0"/>
          <p:nvPr/>
        </p:nvPicPr>
        <p:blipFill rotWithShape="1">
          <a:blip r:embed="rId6">
            <a:alphaModFix/>
          </a:blip>
          <a:srcRect l="62004" t="-62193" b="1"/>
          <a:stretch/>
        </p:blipFill>
        <p:spPr>
          <a:xfrm>
            <a:off x="2492375" y="4716462"/>
            <a:ext cx="2936875" cy="542925"/>
          </a:xfrm>
          <a:prstGeom prst="rect">
            <a:avLst/>
          </a:prstGeom>
          <a:noFill/>
          <a:ln>
            <a:noFill/>
          </a:ln>
        </p:spPr>
      </p:pic>
      <p:pic>
        <p:nvPicPr>
          <p:cNvPr id="748" name="Google Shape;748;p102"/>
          <p:cNvPicPr preferRelativeResize="0"/>
          <p:nvPr/>
        </p:nvPicPr>
        <p:blipFill rotWithShape="1">
          <a:blip r:embed="rId7">
            <a:alphaModFix/>
          </a:blip>
          <a:srcRect/>
          <a:stretch/>
        </p:blipFill>
        <p:spPr>
          <a:xfrm>
            <a:off x="1412875" y="685800"/>
            <a:ext cx="4016375" cy="1581150"/>
          </a:xfrm>
          <a:prstGeom prst="rect">
            <a:avLst/>
          </a:prstGeom>
          <a:noFill/>
          <a:ln>
            <a:noFill/>
          </a:ln>
        </p:spPr>
      </p:pic>
      <p:pic>
        <p:nvPicPr>
          <p:cNvPr id="749" name="Google Shape;749;p102"/>
          <p:cNvPicPr preferRelativeResize="0"/>
          <p:nvPr/>
        </p:nvPicPr>
        <p:blipFill rotWithShape="1">
          <a:blip r:embed="rId8">
            <a:alphaModFix/>
          </a:blip>
          <a:srcRect/>
          <a:stretch/>
        </p:blipFill>
        <p:spPr>
          <a:xfrm>
            <a:off x="1412875" y="5341937"/>
            <a:ext cx="4016375" cy="304641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Google Shape;755;p103" descr="\\servidoradn\Usr\ADN\LOGOS-Hojas Tipo\LOGOS\Logo ADN2012.jpg"/>
          <p:cNvPicPr preferRelativeResize="0"/>
          <p:nvPr/>
        </p:nvPicPr>
        <p:blipFill rotWithShape="1">
          <a:blip r:embed="rId3">
            <a:alphaModFix/>
          </a:blip>
          <a:srcRect/>
          <a:stretch/>
        </p:blipFill>
        <p:spPr>
          <a:xfrm>
            <a:off x="549275" y="8466137"/>
            <a:ext cx="1271587" cy="354012"/>
          </a:xfrm>
          <a:prstGeom prst="rect">
            <a:avLst/>
          </a:prstGeom>
          <a:noFill/>
          <a:ln>
            <a:noFill/>
          </a:ln>
        </p:spPr>
      </p:pic>
      <p:sp>
        <p:nvSpPr>
          <p:cNvPr id="756" name="Google Shape;756;p103"/>
          <p:cNvSpPr txBox="1"/>
          <p:nvPr/>
        </p:nvSpPr>
        <p:spPr>
          <a:xfrm>
            <a:off x="1484312" y="8532812"/>
            <a:ext cx="4848225" cy="215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Corbel"/>
              <a:buNone/>
            </a:pPr>
            <a:r>
              <a:rPr lang="en-US" sz="800" b="0" i="0" u="none">
                <a:solidFill>
                  <a:srgbClr val="000000"/>
                </a:solidFill>
                <a:latin typeface="Corbel"/>
                <a:ea typeface="Corbel"/>
                <a:cs typeface="Corbel"/>
                <a:sym typeface="Corbel"/>
              </a:rPr>
              <a:t>c/ Mallorca, 205, 08036, Barcelona. T. (+34) 93 451 0064 </a:t>
            </a:r>
            <a:r>
              <a:rPr lang="en-US" sz="800" b="0" i="0" u="sng">
                <a:solidFill>
                  <a:schemeClr val="hlink"/>
                </a:solidFill>
                <a:latin typeface="Arial"/>
                <a:ea typeface="Arial"/>
                <a:cs typeface="Arial"/>
                <a:sym typeface="Arial"/>
                <a:hlinkClick r:id="rId4"/>
              </a:rPr>
              <a:t>info@adngaleria.com</a:t>
            </a:r>
            <a:r>
              <a:rPr lang="en-US" sz="800" b="0" i="0" u="none">
                <a:solidFill>
                  <a:srgbClr val="0D0D0D"/>
                </a:solidFill>
                <a:latin typeface="Corbel"/>
                <a:ea typeface="Corbel"/>
                <a:cs typeface="Corbel"/>
                <a:sym typeface="Corbel"/>
              </a:rPr>
              <a:t> www.adngaleria.com</a:t>
            </a:r>
            <a:endParaRPr/>
          </a:p>
        </p:txBody>
      </p:sp>
      <p:pic>
        <p:nvPicPr>
          <p:cNvPr id="757" name="Google Shape;757;p103"/>
          <p:cNvPicPr preferRelativeResize="0"/>
          <p:nvPr/>
        </p:nvPicPr>
        <p:blipFill rotWithShape="1">
          <a:blip r:embed="rId5">
            <a:alphaModFix/>
          </a:blip>
          <a:srcRect/>
          <a:stretch/>
        </p:blipFill>
        <p:spPr>
          <a:xfrm>
            <a:off x="1922462" y="604837"/>
            <a:ext cx="2994025" cy="2079625"/>
          </a:xfrm>
          <a:prstGeom prst="rect">
            <a:avLst/>
          </a:prstGeom>
          <a:noFill/>
          <a:ln>
            <a:noFill/>
          </a:ln>
        </p:spPr>
      </p:pic>
      <p:pic>
        <p:nvPicPr>
          <p:cNvPr id="758" name="Google Shape;758;p103"/>
          <p:cNvPicPr preferRelativeResize="0"/>
          <p:nvPr/>
        </p:nvPicPr>
        <p:blipFill rotWithShape="1">
          <a:blip r:embed="rId6">
            <a:alphaModFix/>
          </a:blip>
          <a:srcRect/>
          <a:stretch/>
        </p:blipFill>
        <p:spPr>
          <a:xfrm>
            <a:off x="1922462" y="2627312"/>
            <a:ext cx="2994025" cy="3394075"/>
          </a:xfrm>
          <a:prstGeom prst="rect">
            <a:avLst/>
          </a:prstGeom>
          <a:noFill/>
          <a:ln>
            <a:noFill/>
          </a:ln>
        </p:spPr>
      </p:pic>
      <p:pic>
        <p:nvPicPr>
          <p:cNvPr id="759" name="Google Shape;759;p103"/>
          <p:cNvPicPr preferRelativeResize="0"/>
          <p:nvPr/>
        </p:nvPicPr>
        <p:blipFill rotWithShape="1">
          <a:blip r:embed="rId7">
            <a:alphaModFix/>
          </a:blip>
          <a:srcRect/>
          <a:stretch/>
        </p:blipFill>
        <p:spPr>
          <a:xfrm>
            <a:off x="1922462" y="6011862"/>
            <a:ext cx="2994025" cy="1228725"/>
          </a:xfrm>
          <a:prstGeom prst="rect">
            <a:avLst/>
          </a:prstGeom>
          <a:noFill/>
          <a:ln>
            <a:noFill/>
          </a:ln>
        </p:spPr>
      </p:pic>
      <p:pic>
        <p:nvPicPr>
          <p:cNvPr id="760" name="Google Shape;760;p103"/>
          <p:cNvPicPr preferRelativeResize="0"/>
          <p:nvPr/>
        </p:nvPicPr>
        <p:blipFill rotWithShape="1">
          <a:blip r:embed="rId8">
            <a:alphaModFix/>
          </a:blip>
          <a:srcRect b="66755"/>
          <a:stretch/>
        </p:blipFill>
        <p:spPr>
          <a:xfrm>
            <a:off x="1558925" y="7235825"/>
            <a:ext cx="3721100" cy="13033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43"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286" name="Google Shape;286;p43"/>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287" name="Google Shape;287;p43"/>
          <p:cNvSpPr txBox="1"/>
          <p:nvPr/>
        </p:nvSpPr>
        <p:spPr>
          <a:xfrm>
            <a:off x="188912" y="7069137"/>
            <a:ext cx="6480175" cy="1446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1" u="none">
                <a:solidFill>
                  <a:srgbClr val="000000"/>
                </a:solidFill>
                <a:latin typeface="Corbel"/>
                <a:ea typeface="Corbel"/>
                <a:cs typeface="Corbel"/>
                <a:sym typeface="Corbel"/>
              </a:rPr>
              <a:t>Cellphone tower III</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2022</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Gouache, carbon paper on paper.</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34,5 x 25 cm.</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39 x 28,5 x 2,5 cm. framed.</a:t>
            </a:r>
            <a:br>
              <a:rPr lang="en-US" sz="1100" b="0" i="0" u="none">
                <a:solidFill>
                  <a:srgbClr val="000000"/>
                </a:solidFill>
                <a:latin typeface="Corbel"/>
                <a:ea typeface="Corbel"/>
                <a:cs typeface="Corbel"/>
                <a:sym typeface="Corbel"/>
              </a:rPr>
            </a:br>
            <a:br>
              <a:rPr lang="en-US" sz="1100" b="0" i="0" u="none">
                <a:solidFill>
                  <a:srgbClr val="000000"/>
                </a:solidFill>
                <a:latin typeface="Corbel"/>
                <a:ea typeface="Corbel"/>
                <a:cs typeface="Corbel"/>
                <a:sym typeface="Corbel"/>
              </a:rPr>
            </a:br>
            <a:endParaRPr/>
          </a:p>
          <a:p>
            <a:pPr marL="0" marR="0" lvl="0" indent="0" algn="l" rtl="0">
              <a:lnSpc>
                <a:spcPct val="100000"/>
              </a:lnSpc>
              <a:spcBef>
                <a:spcPts val="0"/>
              </a:spcBef>
              <a:spcAft>
                <a:spcPts val="0"/>
              </a:spcAft>
              <a:buNone/>
            </a:pPr>
            <a:endParaRPr sz="1100" b="0" i="0" u="none">
              <a:solidFill>
                <a:srgbClr val="000000"/>
              </a:solidFill>
              <a:latin typeface="Corbel"/>
              <a:ea typeface="Corbel"/>
              <a:cs typeface="Corbel"/>
              <a:sym typeface="Corbel"/>
            </a:endParaRPr>
          </a:p>
        </p:txBody>
      </p:sp>
      <p:pic>
        <p:nvPicPr>
          <p:cNvPr id="288" name="Google Shape;288;p43" descr="T:\Compartida\ADN\_ARTISTAS\palle_joan\imagenes\2025_cellphone-towers\CELLPHONE TOWER III.jpg"/>
          <p:cNvPicPr preferRelativeResize="0"/>
          <p:nvPr/>
        </p:nvPicPr>
        <p:blipFill rotWithShape="1">
          <a:blip r:embed="rId4">
            <a:alphaModFix/>
          </a:blip>
          <a:srcRect/>
          <a:stretch/>
        </p:blipFill>
        <p:spPr>
          <a:xfrm>
            <a:off x="1665287" y="2124075"/>
            <a:ext cx="3527425" cy="460851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pic>
        <p:nvPicPr>
          <p:cNvPr id="766" name="Google Shape;766;p104" descr="\\servidoradn\Usr\ADN\LOGOS-Hojas Tipo\LOGOS\Logo ADN2012.jpg"/>
          <p:cNvPicPr preferRelativeResize="0"/>
          <p:nvPr/>
        </p:nvPicPr>
        <p:blipFill rotWithShape="1">
          <a:blip r:embed="rId3">
            <a:alphaModFix/>
          </a:blip>
          <a:srcRect/>
          <a:stretch/>
        </p:blipFill>
        <p:spPr>
          <a:xfrm>
            <a:off x="549275" y="8466137"/>
            <a:ext cx="1271587" cy="354012"/>
          </a:xfrm>
          <a:prstGeom prst="rect">
            <a:avLst/>
          </a:prstGeom>
          <a:noFill/>
          <a:ln>
            <a:noFill/>
          </a:ln>
        </p:spPr>
      </p:pic>
      <p:sp>
        <p:nvSpPr>
          <p:cNvPr id="767" name="Google Shape;767;p104"/>
          <p:cNvSpPr txBox="1"/>
          <p:nvPr/>
        </p:nvSpPr>
        <p:spPr>
          <a:xfrm>
            <a:off x="1484312" y="8532812"/>
            <a:ext cx="4848225" cy="215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Corbel"/>
              <a:buNone/>
            </a:pPr>
            <a:r>
              <a:rPr lang="en-US" sz="800" b="0" i="0" u="none">
                <a:solidFill>
                  <a:srgbClr val="000000"/>
                </a:solidFill>
                <a:latin typeface="Corbel"/>
                <a:ea typeface="Corbel"/>
                <a:cs typeface="Corbel"/>
                <a:sym typeface="Corbel"/>
              </a:rPr>
              <a:t>c/ Mallorca, 205, 08036, Barcelona. T. (+34) 93 451 0064 </a:t>
            </a:r>
            <a:r>
              <a:rPr lang="en-US" sz="800" b="0" i="0" u="sng">
                <a:solidFill>
                  <a:schemeClr val="hlink"/>
                </a:solidFill>
                <a:latin typeface="Arial"/>
                <a:ea typeface="Arial"/>
                <a:cs typeface="Arial"/>
                <a:sym typeface="Arial"/>
                <a:hlinkClick r:id="rId4"/>
              </a:rPr>
              <a:t>info@adngaleria.com</a:t>
            </a:r>
            <a:r>
              <a:rPr lang="en-US" sz="800" b="0" i="0" u="none">
                <a:solidFill>
                  <a:srgbClr val="0D0D0D"/>
                </a:solidFill>
                <a:latin typeface="Corbel"/>
                <a:ea typeface="Corbel"/>
                <a:cs typeface="Corbel"/>
                <a:sym typeface="Corbel"/>
              </a:rPr>
              <a:t> www.adngaleria.com</a:t>
            </a:r>
            <a:endParaRPr/>
          </a:p>
        </p:txBody>
      </p:sp>
      <p:pic>
        <p:nvPicPr>
          <p:cNvPr id="768" name="Google Shape;768;p104"/>
          <p:cNvPicPr preferRelativeResize="0"/>
          <p:nvPr/>
        </p:nvPicPr>
        <p:blipFill rotWithShape="1">
          <a:blip r:embed="rId5">
            <a:alphaModFix/>
          </a:blip>
          <a:srcRect t="34895"/>
          <a:stretch/>
        </p:blipFill>
        <p:spPr>
          <a:xfrm>
            <a:off x="1876425" y="179387"/>
            <a:ext cx="3127375" cy="2143125"/>
          </a:xfrm>
          <a:prstGeom prst="rect">
            <a:avLst/>
          </a:prstGeom>
          <a:noFill/>
          <a:ln>
            <a:noFill/>
          </a:ln>
        </p:spPr>
      </p:pic>
      <p:pic>
        <p:nvPicPr>
          <p:cNvPr id="769" name="Google Shape;769;p104"/>
          <p:cNvPicPr preferRelativeResize="0"/>
          <p:nvPr/>
        </p:nvPicPr>
        <p:blipFill rotWithShape="1">
          <a:blip r:embed="rId6">
            <a:alphaModFix/>
          </a:blip>
          <a:srcRect/>
          <a:stretch/>
        </p:blipFill>
        <p:spPr>
          <a:xfrm>
            <a:off x="1974850" y="2362200"/>
            <a:ext cx="2930525" cy="3649662"/>
          </a:xfrm>
          <a:prstGeom prst="rect">
            <a:avLst/>
          </a:prstGeom>
          <a:noFill/>
          <a:ln>
            <a:noFill/>
          </a:ln>
        </p:spPr>
      </p:pic>
      <p:pic>
        <p:nvPicPr>
          <p:cNvPr id="770" name="Google Shape;770;p104"/>
          <p:cNvPicPr preferRelativeResize="0"/>
          <p:nvPr/>
        </p:nvPicPr>
        <p:blipFill rotWithShape="1">
          <a:blip r:embed="rId7">
            <a:alphaModFix/>
          </a:blip>
          <a:srcRect/>
          <a:stretch/>
        </p:blipFill>
        <p:spPr>
          <a:xfrm>
            <a:off x="1974850" y="6070600"/>
            <a:ext cx="2930525" cy="242728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pic>
        <p:nvPicPr>
          <p:cNvPr id="776" name="Google Shape;776;p105" descr="\\servidoradn\Usr\ADN\LOGOS-Hojas Tipo\LOGOS\Logo ADN2012.jpg"/>
          <p:cNvPicPr preferRelativeResize="0"/>
          <p:nvPr/>
        </p:nvPicPr>
        <p:blipFill rotWithShape="1">
          <a:blip r:embed="rId3">
            <a:alphaModFix/>
          </a:blip>
          <a:srcRect/>
          <a:stretch/>
        </p:blipFill>
        <p:spPr>
          <a:xfrm>
            <a:off x="549275" y="8466137"/>
            <a:ext cx="1271587" cy="354012"/>
          </a:xfrm>
          <a:prstGeom prst="rect">
            <a:avLst/>
          </a:prstGeom>
          <a:noFill/>
          <a:ln>
            <a:noFill/>
          </a:ln>
        </p:spPr>
      </p:pic>
      <p:sp>
        <p:nvSpPr>
          <p:cNvPr id="777" name="Google Shape;777;p105"/>
          <p:cNvSpPr txBox="1"/>
          <p:nvPr/>
        </p:nvSpPr>
        <p:spPr>
          <a:xfrm>
            <a:off x="1484312" y="8532812"/>
            <a:ext cx="4848225" cy="215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Corbel"/>
              <a:buNone/>
            </a:pPr>
            <a:r>
              <a:rPr lang="en-US" sz="800" b="0" i="0" u="none">
                <a:solidFill>
                  <a:srgbClr val="000000"/>
                </a:solidFill>
                <a:latin typeface="Corbel"/>
                <a:ea typeface="Corbel"/>
                <a:cs typeface="Corbel"/>
                <a:sym typeface="Corbel"/>
              </a:rPr>
              <a:t>c/ Mallorca, 205, 08036, Barcelona. T. (+34) 93 451 0064 </a:t>
            </a:r>
            <a:r>
              <a:rPr lang="en-US" sz="800" b="0" i="0" u="sng">
                <a:solidFill>
                  <a:schemeClr val="hlink"/>
                </a:solidFill>
                <a:latin typeface="Arial"/>
                <a:ea typeface="Arial"/>
                <a:cs typeface="Arial"/>
                <a:sym typeface="Arial"/>
                <a:hlinkClick r:id="rId4"/>
              </a:rPr>
              <a:t>info@adngaleria.com</a:t>
            </a:r>
            <a:r>
              <a:rPr lang="en-US" sz="800" b="0" i="0" u="none">
                <a:solidFill>
                  <a:srgbClr val="0D0D0D"/>
                </a:solidFill>
                <a:latin typeface="Corbel"/>
                <a:ea typeface="Corbel"/>
                <a:cs typeface="Corbel"/>
                <a:sym typeface="Corbel"/>
              </a:rPr>
              <a:t> www.adngaleria.com</a:t>
            </a:r>
            <a:endParaRPr/>
          </a:p>
        </p:txBody>
      </p:sp>
      <p:pic>
        <p:nvPicPr>
          <p:cNvPr id="778" name="Google Shape;778;p105"/>
          <p:cNvPicPr preferRelativeResize="0"/>
          <p:nvPr/>
        </p:nvPicPr>
        <p:blipFill rotWithShape="1">
          <a:blip r:embed="rId5">
            <a:alphaModFix/>
          </a:blip>
          <a:srcRect/>
          <a:stretch/>
        </p:blipFill>
        <p:spPr>
          <a:xfrm>
            <a:off x="1881187" y="539750"/>
            <a:ext cx="2955925" cy="2817812"/>
          </a:xfrm>
          <a:prstGeom prst="rect">
            <a:avLst/>
          </a:prstGeom>
          <a:noFill/>
          <a:ln>
            <a:noFill/>
          </a:ln>
        </p:spPr>
      </p:pic>
      <p:pic>
        <p:nvPicPr>
          <p:cNvPr id="779" name="Google Shape;779;p105"/>
          <p:cNvPicPr preferRelativeResize="0"/>
          <p:nvPr/>
        </p:nvPicPr>
        <p:blipFill rotWithShape="1">
          <a:blip r:embed="rId6">
            <a:alphaModFix/>
          </a:blip>
          <a:srcRect/>
          <a:stretch/>
        </p:blipFill>
        <p:spPr>
          <a:xfrm>
            <a:off x="1881187" y="3492500"/>
            <a:ext cx="2955925" cy="33369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106" descr="\\servidoradn\Usr\ADN\LOGOS-Hojas Tipo\LOGOS\Logo ADN2012.jpg"/>
          <p:cNvPicPr preferRelativeResize="0"/>
          <p:nvPr/>
        </p:nvPicPr>
        <p:blipFill rotWithShape="1">
          <a:blip r:embed="rId3">
            <a:alphaModFix/>
          </a:blip>
          <a:srcRect/>
          <a:stretch/>
        </p:blipFill>
        <p:spPr>
          <a:xfrm>
            <a:off x="549275" y="8466137"/>
            <a:ext cx="1271587" cy="354012"/>
          </a:xfrm>
          <a:prstGeom prst="rect">
            <a:avLst/>
          </a:prstGeom>
          <a:noFill/>
          <a:ln>
            <a:noFill/>
          </a:ln>
        </p:spPr>
      </p:pic>
      <p:sp>
        <p:nvSpPr>
          <p:cNvPr id="786" name="Google Shape;786;p106"/>
          <p:cNvSpPr txBox="1"/>
          <p:nvPr/>
        </p:nvSpPr>
        <p:spPr>
          <a:xfrm>
            <a:off x="1484312" y="8532812"/>
            <a:ext cx="4848225" cy="215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Corbel"/>
              <a:buNone/>
            </a:pPr>
            <a:r>
              <a:rPr lang="en-US" sz="800" b="0" i="0" u="none">
                <a:solidFill>
                  <a:srgbClr val="000000"/>
                </a:solidFill>
                <a:latin typeface="Corbel"/>
                <a:ea typeface="Corbel"/>
                <a:cs typeface="Corbel"/>
                <a:sym typeface="Corbel"/>
              </a:rPr>
              <a:t>c/ Mallorca, 205, 08036, Barcelona. T. (+34) 93 451 0064 </a:t>
            </a:r>
            <a:r>
              <a:rPr lang="en-US" sz="800" b="0" i="0" u="sng">
                <a:solidFill>
                  <a:schemeClr val="hlink"/>
                </a:solidFill>
                <a:latin typeface="Arial"/>
                <a:ea typeface="Arial"/>
                <a:cs typeface="Arial"/>
                <a:sym typeface="Arial"/>
                <a:hlinkClick r:id="rId4"/>
              </a:rPr>
              <a:t>info@adngaleria.com</a:t>
            </a:r>
            <a:r>
              <a:rPr lang="en-US" sz="800" b="0" i="0" u="none">
                <a:solidFill>
                  <a:srgbClr val="0D0D0D"/>
                </a:solidFill>
                <a:latin typeface="Corbel"/>
                <a:ea typeface="Corbel"/>
                <a:cs typeface="Corbel"/>
                <a:sym typeface="Corbel"/>
              </a:rPr>
              <a:t> www.adngaleria.com</a:t>
            </a:r>
            <a:endParaRPr/>
          </a:p>
        </p:txBody>
      </p:sp>
      <p:pic>
        <p:nvPicPr>
          <p:cNvPr id="787" name="Google Shape;787;p106"/>
          <p:cNvPicPr preferRelativeResize="0"/>
          <p:nvPr/>
        </p:nvPicPr>
        <p:blipFill rotWithShape="1">
          <a:blip r:embed="rId5">
            <a:alphaModFix/>
          </a:blip>
          <a:srcRect/>
          <a:stretch/>
        </p:blipFill>
        <p:spPr>
          <a:xfrm>
            <a:off x="549275" y="260350"/>
            <a:ext cx="5861050" cy="4878387"/>
          </a:xfrm>
          <a:prstGeom prst="rect">
            <a:avLst/>
          </a:prstGeom>
          <a:noFill/>
          <a:ln>
            <a:noFill/>
          </a:ln>
        </p:spPr>
      </p:pic>
      <p:pic>
        <p:nvPicPr>
          <p:cNvPr id="788" name="Google Shape;788;p106"/>
          <p:cNvPicPr preferRelativeResize="0"/>
          <p:nvPr/>
        </p:nvPicPr>
        <p:blipFill rotWithShape="1">
          <a:blip r:embed="rId6">
            <a:alphaModFix/>
          </a:blip>
          <a:srcRect/>
          <a:stretch/>
        </p:blipFill>
        <p:spPr>
          <a:xfrm>
            <a:off x="765175" y="5205412"/>
            <a:ext cx="5953125" cy="26574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p107" descr="\\servidoradn\Usr\ADN\LOGOS-Hojas Tipo\LOGOS\Logo ADN2012.jpg"/>
          <p:cNvPicPr preferRelativeResize="0"/>
          <p:nvPr/>
        </p:nvPicPr>
        <p:blipFill rotWithShape="1">
          <a:blip r:embed="rId3">
            <a:alphaModFix/>
          </a:blip>
          <a:srcRect/>
          <a:stretch/>
        </p:blipFill>
        <p:spPr>
          <a:xfrm>
            <a:off x="549275" y="8466137"/>
            <a:ext cx="1271587" cy="354012"/>
          </a:xfrm>
          <a:prstGeom prst="rect">
            <a:avLst/>
          </a:prstGeom>
          <a:noFill/>
          <a:ln>
            <a:noFill/>
          </a:ln>
        </p:spPr>
      </p:pic>
      <p:sp>
        <p:nvSpPr>
          <p:cNvPr id="795" name="Google Shape;795;p107"/>
          <p:cNvSpPr txBox="1"/>
          <p:nvPr/>
        </p:nvSpPr>
        <p:spPr>
          <a:xfrm>
            <a:off x="1484312" y="8532812"/>
            <a:ext cx="4848225" cy="215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Corbel"/>
              <a:buNone/>
            </a:pPr>
            <a:r>
              <a:rPr lang="en-US" sz="800" b="0" i="0" u="none">
                <a:solidFill>
                  <a:srgbClr val="000000"/>
                </a:solidFill>
                <a:latin typeface="Corbel"/>
                <a:ea typeface="Corbel"/>
                <a:cs typeface="Corbel"/>
                <a:sym typeface="Corbel"/>
              </a:rPr>
              <a:t>c/ Mallorca, 205, 08036, Barcelona. T. (+34) 93 451 0064 </a:t>
            </a:r>
            <a:r>
              <a:rPr lang="en-US" sz="800" b="0" i="0" u="sng">
                <a:solidFill>
                  <a:schemeClr val="hlink"/>
                </a:solidFill>
                <a:latin typeface="Arial"/>
                <a:ea typeface="Arial"/>
                <a:cs typeface="Arial"/>
                <a:sym typeface="Arial"/>
                <a:hlinkClick r:id="rId4"/>
              </a:rPr>
              <a:t>info@adngaleria.com</a:t>
            </a:r>
            <a:r>
              <a:rPr lang="en-US" sz="800" b="0" i="0" u="none">
                <a:solidFill>
                  <a:srgbClr val="0D0D0D"/>
                </a:solidFill>
                <a:latin typeface="Corbel"/>
                <a:ea typeface="Corbel"/>
                <a:cs typeface="Corbel"/>
                <a:sym typeface="Corbel"/>
              </a:rPr>
              <a:t> www.adngaleria.com</a:t>
            </a:r>
            <a:endParaRPr/>
          </a:p>
        </p:txBody>
      </p:sp>
      <p:pic>
        <p:nvPicPr>
          <p:cNvPr id="796" name="Google Shape;796;p107"/>
          <p:cNvPicPr preferRelativeResize="0"/>
          <p:nvPr/>
        </p:nvPicPr>
        <p:blipFill rotWithShape="1">
          <a:blip r:embed="rId5">
            <a:alphaModFix/>
          </a:blip>
          <a:srcRect/>
          <a:stretch/>
        </p:blipFill>
        <p:spPr>
          <a:xfrm>
            <a:off x="323850" y="323850"/>
            <a:ext cx="6210300" cy="5019675"/>
          </a:xfrm>
          <a:prstGeom prst="rect">
            <a:avLst/>
          </a:prstGeom>
          <a:noFill/>
          <a:ln>
            <a:noFill/>
          </a:ln>
        </p:spPr>
      </p:pic>
      <p:pic>
        <p:nvPicPr>
          <p:cNvPr id="797" name="Google Shape;797;p107"/>
          <p:cNvPicPr preferRelativeResize="0"/>
          <p:nvPr/>
        </p:nvPicPr>
        <p:blipFill rotWithShape="1">
          <a:blip r:embed="rId6">
            <a:alphaModFix/>
          </a:blip>
          <a:srcRect/>
          <a:stretch/>
        </p:blipFill>
        <p:spPr>
          <a:xfrm>
            <a:off x="314325" y="5343525"/>
            <a:ext cx="6219825" cy="27146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108" descr="\\servidoradn\Usr\ADN\LOGOS-Hojas Tipo\LOGOS\Logo ADN2012.jpg"/>
          <p:cNvPicPr preferRelativeResize="0"/>
          <p:nvPr/>
        </p:nvPicPr>
        <p:blipFill rotWithShape="1">
          <a:blip r:embed="rId3">
            <a:alphaModFix/>
          </a:blip>
          <a:srcRect/>
          <a:stretch/>
        </p:blipFill>
        <p:spPr>
          <a:xfrm>
            <a:off x="549275" y="8466137"/>
            <a:ext cx="1271587" cy="354012"/>
          </a:xfrm>
          <a:prstGeom prst="rect">
            <a:avLst/>
          </a:prstGeom>
          <a:noFill/>
          <a:ln>
            <a:noFill/>
          </a:ln>
        </p:spPr>
      </p:pic>
      <p:sp>
        <p:nvSpPr>
          <p:cNvPr id="804" name="Google Shape;804;p108"/>
          <p:cNvSpPr txBox="1"/>
          <p:nvPr/>
        </p:nvSpPr>
        <p:spPr>
          <a:xfrm>
            <a:off x="1484312" y="8532812"/>
            <a:ext cx="4848225" cy="215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Corbel"/>
              <a:buNone/>
            </a:pPr>
            <a:r>
              <a:rPr lang="en-US" sz="800" b="0" i="0" u="none">
                <a:solidFill>
                  <a:srgbClr val="000000"/>
                </a:solidFill>
                <a:latin typeface="Corbel"/>
                <a:ea typeface="Corbel"/>
                <a:cs typeface="Corbel"/>
                <a:sym typeface="Corbel"/>
              </a:rPr>
              <a:t>c/ Mallorca, 205, 08036, Barcelona. T. (+34) 93 451 0064 </a:t>
            </a:r>
            <a:r>
              <a:rPr lang="en-US" sz="800" b="0" i="0" u="sng">
                <a:solidFill>
                  <a:schemeClr val="hlink"/>
                </a:solidFill>
                <a:latin typeface="Arial"/>
                <a:ea typeface="Arial"/>
                <a:cs typeface="Arial"/>
                <a:sym typeface="Arial"/>
                <a:hlinkClick r:id="rId4"/>
              </a:rPr>
              <a:t>info@adngaleria.com</a:t>
            </a:r>
            <a:r>
              <a:rPr lang="en-US" sz="800" b="0" i="0" u="none">
                <a:solidFill>
                  <a:srgbClr val="0D0D0D"/>
                </a:solidFill>
                <a:latin typeface="Corbel"/>
                <a:ea typeface="Corbel"/>
                <a:cs typeface="Corbel"/>
                <a:sym typeface="Corbel"/>
              </a:rPr>
              <a:t> www.adngaleria.com</a:t>
            </a:r>
            <a:endParaRPr/>
          </a:p>
        </p:txBody>
      </p:sp>
      <p:pic>
        <p:nvPicPr>
          <p:cNvPr id="805" name="Google Shape;805;p108"/>
          <p:cNvPicPr preferRelativeResize="0"/>
          <p:nvPr/>
        </p:nvPicPr>
        <p:blipFill rotWithShape="1">
          <a:blip r:embed="rId5">
            <a:alphaModFix/>
          </a:blip>
          <a:srcRect/>
          <a:stretch/>
        </p:blipFill>
        <p:spPr>
          <a:xfrm>
            <a:off x="0" y="179387"/>
            <a:ext cx="6657975" cy="40386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109" descr="\\servidoradn\Usr\ADN\LOGOS-Hojas Tipo\LOGOS\Logo ADN2012.jpg"/>
          <p:cNvPicPr preferRelativeResize="0"/>
          <p:nvPr/>
        </p:nvPicPr>
        <p:blipFill rotWithShape="1">
          <a:blip r:embed="rId3">
            <a:alphaModFix/>
          </a:blip>
          <a:srcRect/>
          <a:stretch/>
        </p:blipFill>
        <p:spPr>
          <a:xfrm>
            <a:off x="549275" y="8466137"/>
            <a:ext cx="1271587" cy="354012"/>
          </a:xfrm>
          <a:prstGeom prst="rect">
            <a:avLst/>
          </a:prstGeom>
          <a:noFill/>
          <a:ln>
            <a:noFill/>
          </a:ln>
        </p:spPr>
      </p:pic>
      <p:sp>
        <p:nvSpPr>
          <p:cNvPr id="812" name="Google Shape;812;p109"/>
          <p:cNvSpPr txBox="1"/>
          <p:nvPr/>
        </p:nvSpPr>
        <p:spPr>
          <a:xfrm>
            <a:off x="1484312" y="8532812"/>
            <a:ext cx="4848225" cy="215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Corbel"/>
              <a:buNone/>
            </a:pPr>
            <a:r>
              <a:rPr lang="en-US" sz="800" b="0" i="0" u="none">
                <a:solidFill>
                  <a:srgbClr val="000000"/>
                </a:solidFill>
                <a:latin typeface="Corbel"/>
                <a:ea typeface="Corbel"/>
                <a:cs typeface="Corbel"/>
                <a:sym typeface="Corbel"/>
              </a:rPr>
              <a:t>c/ Mallorca, 205, 08036, Barcelona. T. (+34) 93 451 0064 </a:t>
            </a:r>
            <a:r>
              <a:rPr lang="en-US" sz="800" b="0" i="0" u="sng">
                <a:solidFill>
                  <a:schemeClr val="hlink"/>
                </a:solidFill>
                <a:latin typeface="Arial"/>
                <a:ea typeface="Arial"/>
                <a:cs typeface="Arial"/>
                <a:sym typeface="Arial"/>
                <a:hlinkClick r:id="rId4"/>
              </a:rPr>
              <a:t>info@adngaleria.com</a:t>
            </a:r>
            <a:r>
              <a:rPr lang="en-US" sz="800" b="0" i="0" u="none">
                <a:solidFill>
                  <a:srgbClr val="0D0D0D"/>
                </a:solidFill>
                <a:latin typeface="Corbel"/>
                <a:ea typeface="Corbel"/>
                <a:cs typeface="Corbel"/>
                <a:sym typeface="Corbel"/>
              </a:rPr>
              <a:t> www.adngaleria.com</a:t>
            </a:r>
            <a:endParaRPr/>
          </a:p>
        </p:txBody>
      </p:sp>
      <p:pic>
        <p:nvPicPr>
          <p:cNvPr id="813" name="Google Shape;813;p109"/>
          <p:cNvPicPr preferRelativeResize="0"/>
          <p:nvPr/>
        </p:nvPicPr>
        <p:blipFill rotWithShape="1">
          <a:blip r:embed="rId5">
            <a:alphaModFix/>
          </a:blip>
          <a:srcRect/>
          <a:stretch/>
        </p:blipFill>
        <p:spPr>
          <a:xfrm>
            <a:off x="549275" y="298450"/>
            <a:ext cx="5716587" cy="806926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pic>
        <p:nvPicPr>
          <p:cNvPr id="819" name="Google Shape;819;p110" descr="\\servidoradn\Usr\ADN\LOGOS-Hojas Tipo\LOGOS\Logo ADN2012.jpg"/>
          <p:cNvPicPr preferRelativeResize="0"/>
          <p:nvPr/>
        </p:nvPicPr>
        <p:blipFill rotWithShape="1">
          <a:blip r:embed="rId3">
            <a:alphaModFix/>
          </a:blip>
          <a:srcRect/>
          <a:stretch/>
        </p:blipFill>
        <p:spPr>
          <a:xfrm>
            <a:off x="549275" y="8466137"/>
            <a:ext cx="1271587" cy="354012"/>
          </a:xfrm>
          <a:prstGeom prst="rect">
            <a:avLst/>
          </a:prstGeom>
          <a:noFill/>
          <a:ln>
            <a:noFill/>
          </a:ln>
        </p:spPr>
      </p:pic>
      <p:sp>
        <p:nvSpPr>
          <p:cNvPr id="820" name="Google Shape;820;p110"/>
          <p:cNvSpPr txBox="1"/>
          <p:nvPr/>
        </p:nvSpPr>
        <p:spPr>
          <a:xfrm>
            <a:off x="1484312" y="8532812"/>
            <a:ext cx="4848225" cy="215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Corbel"/>
              <a:buNone/>
            </a:pPr>
            <a:r>
              <a:rPr lang="en-US" sz="800" b="0" i="0" u="none">
                <a:solidFill>
                  <a:srgbClr val="000000"/>
                </a:solidFill>
                <a:latin typeface="Corbel"/>
                <a:ea typeface="Corbel"/>
                <a:cs typeface="Corbel"/>
                <a:sym typeface="Corbel"/>
              </a:rPr>
              <a:t>c/ Mallorca, 205, 08036, Barcelona. T. (+34) 93 451 0064 </a:t>
            </a:r>
            <a:r>
              <a:rPr lang="en-US" sz="800" b="0" i="0" u="sng">
                <a:solidFill>
                  <a:schemeClr val="hlink"/>
                </a:solidFill>
                <a:latin typeface="Arial"/>
                <a:ea typeface="Arial"/>
                <a:cs typeface="Arial"/>
                <a:sym typeface="Arial"/>
                <a:hlinkClick r:id="rId4"/>
              </a:rPr>
              <a:t>info@adngaleria.com</a:t>
            </a:r>
            <a:r>
              <a:rPr lang="en-US" sz="800" b="0" i="0" u="none">
                <a:solidFill>
                  <a:srgbClr val="0D0D0D"/>
                </a:solidFill>
                <a:latin typeface="Corbel"/>
                <a:ea typeface="Corbel"/>
                <a:cs typeface="Corbel"/>
                <a:sym typeface="Corbel"/>
              </a:rPr>
              <a:t> www.adngaleria.com</a:t>
            </a:r>
            <a:endParaRPr/>
          </a:p>
        </p:txBody>
      </p:sp>
      <p:pic>
        <p:nvPicPr>
          <p:cNvPr id="821" name="Google Shape;821;p110"/>
          <p:cNvPicPr preferRelativeResize="0"/>
          <p:nvPr/>
        </p:nvPicPr>
        <p:blipFill rotWithShape="1">
          <a:blip r:embed="rId5">
            <a:alphaModFix/>
          </a:blip>
          <a:srcRect/>
          <a:stretch/>
        </p:blipFill>
        <p:spPr>
          <a:xfrm>
            <a:off x="549275" y="4762"/>
            <a:ext cx="5726112" cy="80216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44"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294" name="Google Shape;294;p44"/>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c/ Mallorca, 205</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08036 Barcelona</a:t>
            </a:r>
            <a:endParaRPr/>
          </a:p>
          <a:p>
            <a:pPr marL="0" marR="0" lvl="0" indent="0" algn="l" rtl="0">
              <a:lnSpc>
                <a:spcPct val="100000"/>
              </a:lnSpc>
              <a:spcBef>
                <a:spcPts val="0"/>
              </a:spcBef>
              <a:spcAft>
                <a:spcPts val="0"/>
              </a:spcAft>
              <a:buClr>
                <a:srgbClr val="000000"/>
              </a:buClr>
              <a:buSzPts val="1000"/>
              <a:buFont typeface="Corbel"/>
              <a:buNone/>
            </a:pPr>
            <a:r>
              <a:rPr lang="en-US" sz="1000" b="0" i="0" u="none">
                <a:solidFill>
                  <a:srgbClr val="000000"/>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
        <p:nvSpPr>
          <p:cNvPr id="295" name="Google Shape;295;p44"/>
          <p:cNvSpPr txBox="1"/>
          <p:nvPr/>
        </p:nvSpPr>
        <p:spPr>
          <a:xfrm>
            <a:off x="188912" y="7069137"/>
            <a:ext cx="6480175" cy="1446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orbel"/>
              <a:buNone/>
            </a:pPr>
            <a:r>
              <a:rPr lang="en-US" sz="1100" b="1" i="1" u="none">
                <a:solidFill>
                  <a:srgbClr val="000000"/>
                </a:solidFill>
                <a:latin typeface="Corbel"/>
                <a:ea typeface="Corbel"/>
                <a:cs typeface="Corbel"/>
                <a:sym typeface="Corbel"/>
              </a:rPr>
              <a:t>Definition of Acceleration</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2022</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Gouache, carbon paper, and Letraset on paper.</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35 × 25,5 cm. (each), diptych.</a:t>
            </a:r>
            <a:endParaRPr/>
          </a:p>
          <a:p>
            <a:pPr marL="0" marR="0" lvl="0" indent="0" algn="l" rtl="0">
              <a:lnSpc>
                <a:spcPct val="100000"/>
              </a:lnSpc>
              <a:spcBef>
                <a:spcPts val="0"/>
              </a:spcBef>
              <a:spcAft>
                <a:spcPts val="0"/>
              </a:spcAft>
              <a:buClr>
                <a:srgbClr val="000000"/>
              </a:buClr>
              <a:buSzPts val="1100"/>
              <a:buFont typeface="Corbel"/>
              <a:buNone/>
            </a:pPr>
            <a:r>
              <a:rPr lang="en-US" sz="1100" b="0" i="0" u="none">
                <a:solidFill>
                  <a:srgbClr val="000000"/>
                </a:solidFill>
                <a:latin typeface="Corbel"/>
                <a:ea typeface="Corbel"/>
                <a:cs typeface="Corbel"/>
                <a:sym typeface="Corbel"/>
              </a:rPr>
              <a:t>39 x 28,5 x 2,5 cm. each. framed.</a:t>
            </a:r>
            <a:br>
              <a:rPr lang="en-US" sz="1100" b="0" i="0" u="none">
                <a:solidFill>
                  <a:srgbClr val="000000"/>
                </a:solidFill>
                <a:latin typeface="Corbel"/>
                <a:ea typeface="Corbel"/>
                <a:cs typeface="Corbel"/>
                <a:sym typeface="Corbel"/>
              </a:rPr>
            </a:br>
            <a:br>
              <a:rPr lang="en-US" sz="1100" b="0" i="0" u="none">
                <a:solidFill>
                  <a:srgbClr val="000000"/>
                </a:solidFill>
                <a:latin typeface="Corbel"/>
                <a:ea typeface="Corbel"/>
                <a:cs typeface="Corbel"/>
                <a:sym typeface="Corbel"/>
              </a:rPr>
            </a:br>
            <a:endParaRPr/>
          </a:p>
          <a:p>
            <a:pPr marL="0" marR="0" lvl="0" indent="0" algn="l" rtl="0">
              <a:lnSpc>
                <a:spcPct val="100000"/>
              </a:lnSpc>
              <a:spcBef>
                <a:spcPts val="0"/>
              </a:spcBef>
              <a:spcAft>
                <a:spcPts val="0"/>
              </a:spcAft>
              <a:buNone/>
            </a:pPr>
            <a:endParaRPr sz="1100" b="0" i="0" u="none">
              <a:solidFill>
                <a:srgbClr val="000000"/>
              </a:solidFill>
              <a:latin typeface="Corbel"/>
              <a:ea typeface="Corbel"/>
              <a:cs typeface="Corbel"/>
              <a:sym typeface="Corbel"/>
            </a:endParaRPr>
          </a:p>
        </p:txBody>
      </p:sp>
      <p:pic>
        <p:nvPicPr>
          <p:cNvPr id="296" name="Google Shape;296;p44" descr="T:\Compartida\ADN\_ARTISTAS\palle_joan\imagenes\2025_cellphone-towers\definition of acceleration.jpg"/>
          <p:cNvPicPr preferRelativeResize="0"/>
          <p:nvPr/>
        </p:nvPicPr>
        <p:blipFill rotWithShape="1">
          <a:blip r:embed="rId4">
            <a:alphaModFix/>
          </a:blip>
          <a:srcRect l="10554" t="8776" r="10330" b="9916"/>
          <a:stretch/>
        </p:blipFill>
        <p:spPr>
          <a:xfrm>
            <a:off x="493712" y="2395537"/>
            <a:ext cx="5616575" cy="3844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5"/>
          <p:cNvSpPr txBox="1"/>
          <p:nvPr/>
        </p:nvSpPr>
        <p:spPr>
          <a:xfrm>
            <a:off x="549275" y="1979612"/>
            <a:ext cx="5759450" cy="56324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rbel"/>
              <a:buNone/>
            </a:pPr>
            <a:r>
              <a:rPr lang="en-US" sz="1200" b="1" i="1" u="none">
                <a:solidFill>
                  <a:schemeClr val="dk1"/>
                </a:solidFill>
                <a:latin typeface="Corbel"/>
                <a:ea typeface="Corbel"/>
                <a:cs typeface="Corbel"/>
                <a:sym typeface="Corbel"/>
              </a:rPr>
              <a:t>Exploded views</a:t>
            </a:r>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2023</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To treat these issues Joan Pallé makes a series of two-dimensional works, small and large formats, in which codes of graphic design and scientific illustration are mixed. Although visual resources such as cutaway illustration and exploded views are used to construct the images, the artworks avoid the typical functional character associated with such images. Instead, they replace aseptic texts with a compilation of quotes, references and reflections on the political and moral implications of the military industry, as well as issues related to European policies and the fourth industrial revolution.</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Para tratar estos temas Joan Pallé realiza una serie de trabajos bidimensionales, de pequeño y gran formato, en los que se mezclan códigos del diseño gráfico y la ilustración científica. Aunque para construir las imágenes se utiliza recursos visuales como el dibujo de corte (cutaway illustration) y la vista explosionada, las obras eluden el carácter funcional que suelen tener este tipo de imágenes. Para ello, los textos asépticos que suelen aparecer en este tipo de ilustración aquí están cambiados por una colección de citas, referencias y reflexiones sobre las implicaciones políticas y morales de la industria militar, así como temas relacionados con las políticas europeas y la cuarta revolución industrial.</a:t>
            </a:r>
            <a:endParaRPr/>
          </a:p>
          <a:p>
            <a:pPr marL="0" marR="0" lvl="0" indent="0" algn="l" rtl="0">
              <a:lnSpc>
                <a:spcPct val="100000"/>
              </a:lnSpc>
              <a:spcBef>
                <a:spcPts val="0"/>
              </a:spcBef>
              <a:spcAft>
                <a:spcPts val="0"/>
              </a:spcAft>
              <a:buClr>
                <a:schemeClr val="dk1"/>
              </a:buClr>
              <a:buSzPts val="1200"/>
              <a:buFont typeface="Arial"/>
              <a:buNone/>
            </a:pPr>
            <a:endParaRPr sz="1200" b="0" i="0" u="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Corbel"/>
              <a:buNone/>
            </a:pPr>
            <a:r>
              <a:rPr lang="en-US" sz="1200" b="0" i="0" u="none">
                <a:solidFill>
                  <a:schemeClr val="dk1"/>
                </a:solidFill>
                <a:latin typeface="Corbel"/>
                <a:ea typeface="Corbel"/>
                <a:cs typeface="Corbel"/>
                <a:sym typeface="Corbel"/>
              </a:rPr>
              <a:t>Per tractar aquests temes, Joan Pallé realitza una sèrie de treballs bidimensionals, de petit i gran format, en els quals es barregen codis del disseny gràfic i la il·lustració científica. Tot i que per construir les imatges s'utilitzen recursos visuals com el dibuix de tall (cutaway illustration) i la vista explosionada, les obres eludeixen el caràcter funcional que acostumen a tenir aquest tipus d'imatges. Per això, els textos asèptics que solen aparèixer en aquest tipus d'il·lustració aquí són canviats per una col·lecció de cites, referències i reflexions sobre les implicacions polítiques i morals de la indústria militar, així com temes relacionats amb les polítiques europees i la quarta revolució industrial.</a:t>
            </a:r>
            <a:endParaRPr/>
          </a:p>
        </p:txBody>
      </p:sp>
      <p:pic>
        <p:nvPicPr>
          <p:cNvPr id="302" name="Google Shape;302;p45" descr="\\servidoradn\Usr\ADN\LOGOS-Hojas Tipo\LOGOS\Logo ADN2012.jpg"/>
          <p:cNvPicPr preferRelativeResize="0"/>
          <p:nvPr/>
        </p:nvPicPr>
        <p:blipFill rotWithShape="1">
          <a:blip r:embed="rId3">
            <a:alphaModFix/>
          </a:blip>
          <a:srcRect/>
          <a:stretch/>
        </p:blipFill>
        <p:spPr>
          <a:xfrm>
            <a:off x="61912" y="60325"/>
            <a:ext cx="2071687" cy="623887"/>
          </a:xfrm>
          <a:prstGeom prst="rect">
            <a:avLst/>
          </a:prstGeom>
          <a:noFill/>
          <a:ln>
            <a:noFill/>
          </a:ln>
        </p:spPr>
      </p:pic>
      <p:sp>
        <p:nvSpPr>
          <p:cNvPr id="303" name="Google Shape;303;p45"/>
          <p:cNvSpPr txBox="1"/>
          <p:nvPr/>
        </p:nvSpPr>
        <p:spPr>
          <a:xfrm>
            <a:off x="65087" y="539750"/>
            <a:ext cx="2500312" cy="8620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c/ Mallorca, 205</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08036 Barcelona</a:t>
            </a:r>
            <a:endParaRPr/>
          </a:p>
          <a:p>
            <a:pPr marL="0" marR="0" lvl="0" indent="0" algn="l" rtl="0">
              <a:lnSpc>
                <a:spcPct val="100000"/>
              </a:lnSpc>
              <a:spcBef>
                <a:spcPts val="0"/>
              </a:spcBef>
              <a:spcAft>
                <a:spcPts val="0"/>
              </a:spcAft>
              <a:buClr>
                <a:schemeClr val="dk1"/>
              </a:buClr>
              <a:buSzPts val="1000"/>
              <a:buFont typeface="Corbel"/>
              <a:buNone/>
            </a:pPr>
            <a:r>
              <a:rPr lang="en-US" sz="1000" b="0" i="0" u="none">
                <a:solidFill>
                  <a:schemeClr val="dk1"/>
                </a:solidFill>
                <a:latin typeface="Corbel"/>
                <a:ea typeface="Corbel"/>
                <a:cs typeface="Corbel"/>
                <a:sym typeface="Corbel"/>
              </a:rPr>
              <a:t>T. (+34) 93 451 0064</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info@adngaleria.com</a:t>
            </a:r>
            <a:endParaRPr/>
          </a:p>
          <a:p>
            <a:pPr marL="0" marR="0" lvl="0" indent="0" algn="l" rtl="0">
              <a:lnSpc>
                <a:spcPct val="100000"/>
              </a:lnSpc>
              <a:spcBef>
                <a:spcPts val="0"/>
              </a:spcBef>
              <a:spcAft>
                <a:spcPts val="0"/>
              </a:spcAft>
              <a:buClr>
                <a:srgbClr val="0D0D0D"/>
              </a:buClr>
              <a:buSzPts val="1000"/>
              <a:buFont typeface="Corbel"/>
              <a:buNone/>
            </a:pPr>
            <a:r>
              <a:rPr lang="en-US" sz="1000" b="0" i="0" u="none">
                <a:solidFill>
                  <a:srgbClr val="0D0D0D"/>
                </a:solidFill>
                <a:latin typeface="Corbel"/>
                <a:ea typeface="Corbel"/>
                <a:cs typeface="Corbel"/>
                <a:sym typeface="Corbel"/>
              </a:rPr>
              <a:t>www.adngaleria.com</a:t>
            </a:r>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8602</Words>
  <Application>Microsoft Office PowerPoint</Application>
  <PresentationFormat>Presentación en pantalla (4:3)</PresentationFormat>
  <Paragraphs>823</Paragraphs>
  <Slides>76</Slides>
  <Notes>74</Notes>
  <HiddenSlides>0</HiddenSlides>
  <MMClips>0</MMClips>
  <ScaleCrop>false</ScaleCrop>
  <HeadingPairs>
    <vt:vector size="6" baseType="variant">
      <vt:variant>
        <vt:lpstr>Fuentes usadas</vt:lpstr>
      </vt:variant>
      <vt:variant>
        <vt:i4>3</vt:i4>
      </vt:variant>
      <vt:variant>
        <vt:lpstr>Tema</vt:lpstr>
      </vt:variant>
      <vt:variant>
        <vt:i4>3</vt:i4>
      </vt:variant>
      <vt:variant>
        <vt:lpstr>Títulos de diapositiva</vt:lpstr>
      </vt:variant>
      <vt:variant>
        <vt:i4>76</vt:i4>
      </vt:variant>
    </vt:vector>
  </HeadingPairs>
  <TitlesOfParts>
    <vt:vector size="82" baseType="lpstr">
      <vt:lpstr>Arial</vt:lpstr>
      <vt:lpstr>Corbel</vt:lpstr>
      <vt:lpstr>Calibri</vt:lpstr>
      <vt:lpstr>Tema de Office</vt:lpstr>
      <vt:lpstr>1_Tema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Usuario</dc:creator>
  <cp:lastModifiedBy>Communication ADN Galería</cp:lastModifiedBy>
  <cp:revision>2</cp:revision>
  <dcterms:modified xsi:type="dcterms:W3CDTF">2026-07-07T13:33:19Z</dcterms:modified>
</cp:coreProperties>
</file>